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notesSlides/notesSlide19.xml" ContentType="application/vnd.openxmlformats-officedocument.presentationml.notesSlide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88"/>
  </p:notesMasterIdLst>
  <p:handoutMasterIdLst>
    <p:handoutMasterId r:id="rId89"/>
  </p:handoutMasterIdLst>
  <p:sldIdLst>
    <p:sldId id="517" r:id="rId2"/>
    <p:sldId id="1028" r:id="rId3"/>
    <p:sldId id="815" r:id="rId4"/>
    <p:sldId id="1094" r:id="rId5"/>
    <p:sldId id="1095" r:id="rId6"/>
    <p:sldId id="1101" r:id="rId7"/>
    <p:sldId id="727" r:id="rId8"/>
    <p:sldId id="755" r:id="rId9"/>
    <p:sldId id="1096" r:id="rId10"/>
    <p:sldId id="659" r:id="rId11"/>
    <p:sldId id="730" r:id="rId12"/>
    <p:sldId id="759" r:id="rId13"/>
    <p:sldId id="761" r:id="rId14"/>
    <p:sldId id="1138" r:id="rId15"/>
    <p:sldId id="1097" r:id="rId16"/>
    <p:sldId id="732" r:id="rId17"/>
    <p:sldId id="733" r:id="rId18"/>
    <p:sldId id="760" r:id="rId19"/>
    <p:sldId id="1098" r:id="rId20"/>
    <p:sldId id="735" r:id="rId21"/>
    <p:sldId id="1117" r:id="rId22"/>
    <p:sldId id="1118" r:id="rId23"/>
    <p:sldId id="1119" r:id="rId24"/>
    <p:sldId id="1120" r:id="rId25"/>
    <p:sldId id="1121" r:id="rId26"/>
    <p:sldId id="1122" r:id="rId27"/>
    <p:sldId id="1123" r:id="rId28"/>
    <p:sldId id="1124" r:id="rId29"/>
    <p:sldId id="1125" r:id="rId30"/>
    <p:sldId id="1126" r:id="rId31"/>
    <p:sldId id="736" r:id="rId32"/>
    <p:sldId id="1127" r:id="rId33"/>
    <p:sldId id="1128" r:id="rId34"/>
    <p:sldId id="1129" r:id="rId35"/>
    <p:sldId id="1130" r:id="rId36"/>
    <p:sldId id="1131" r:id="rId37"/>
    <p:sldId id="1132" r:id="rId38"/>
    <p:sldId id="1133" r:id="rId39"/>
    <p:sldId id="1134" r:id="rId40"/>
    <p:sldId id="1135" r:id="rId41"/>
    <p:sldId id="1136" r:id="rId42"/>
    <p:sldId id="1137" r:id="rId43"/>
    <p:sldId id="1099" r:id="rId44"/>
    <p:sldId id="738" r:id="rId45"/>
    <p:sldId id="1100" r:id="rId46"/>
    <p:sldId id="742" r:id="rId47"/>
    <p:sldId id="741" r:id="rId48"/>
    <p:sldId id="1114" r:id="rId49"/>
    <p:sldId id="817" r:id="rId50"/>
    <p:sldId id="1104" r:id="rId51"/>
    <p:sldId id="1074" r:id="rId52"/>
    <p:sldId id="1080" r:id="rId53"/>
    <p:sldId id="1082" r:id="rId54"/>
    <p:sldId id="1075" r:id="rId55"/>
    <p:sldId id="862" r:id="rId56"/>
    <p:sldId id="1078" r:id="rId57"/>
    <p:sldId id="1025" r:id="rId58"/>
    <p:sldId id="820" r:id="rId59"/>
    <p:sldId id="1027" r:id="rId60"/>
    <p:sldId id="993" r:id="rId61"/>
    <p:sldId id="1108" r:id="rId62"/>
    <p:sldId id="1109" r:id="rId63"/>
    <p:sldId id="1139" r:id="rId64"/>
    <p:sldId id="1110" r:id="rId65"/>
    <p:sldId id="994" r:id="rId66"/>
    <p:sldId id="1111" r:id="rId67"/>
    <p:sldId id="1112" r:id="rId68"/>
    <p:sldId id="1140" r:id="rId69"/>
    <p:sldId id="1105" r:id="rId70"/>
    <p:sldId id="867" r:id="rId71"/>
    <p:sldId id="863" r:id="rId72"/>
    <p:sldId id="1115" r:id="rId73"/>
    <p:sldId id="1116" r:id="rId74"/>
    <p:sldId id="821" r:id="rId75"/>
    <p:sldId id="1040" r:id="rId76"/>
    <p:sldId id="1010" r:id="rId77"/>
    <p:sldId id="1106" r:id="rId78"/>
    <p:sldId id="1067" r:id="rId79"/>
    <p:sldId id="998" r:id="rId80"/>
    <p:sldId id="1068" r:id="rId81"/>
    <p:sldId id="1041" r:id="rId82"/>
    <p:sldId id="1092" r:id="rId83"/>
    <p:sldId id="823" r:id="rId84"/>
    <p:sldId id="997" r:id="rId85"/>
    <p:sldId id="824" r:id="rId86"/>
    <p:sldId id="866" r:id="rId87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000"/>
    <a:srgbClr val="DB843D"/>
    <a:srgbClr val="FF0000"/>
    <a:srgbClr val="8064A2"/>
    <a:srgbClr val="93A9CF"/>
    <a:srgbClr val="C0504D"/>
    <a:srgbClr val="4F81BD"/>
    <a:srgbClr val="4BACC6"/>
    <a:srgbClr val="89A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6005" autoAdjust="0"/>
  </p:normalViewPr>
  <p:slideViewPr>
    <p:cSldViewPr snapToGrid="0">
      <p:cViewPr varScale="1">
        <p:scale>
          <a:sx n="61" d="100"/>
          <a:sy n="61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P:\SAGEBA\5-Comptabilite\Budget\2023%20-%20BP\Budget_graphique_presentation_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P:\SAGEBA\5-Comptabilite\Budget\2023%20-%20BP\Budget_graphique_presentation_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Feuil1!$H$10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F2-4058-A411-E03886C974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F2-4058-A411-E03886C9742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F2-4058-A411-E03886C9742E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F2-4058-A411-E03886C9742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F2-4058-A411-E03886C9742E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7F2-4058-A411-E03886C9742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7F2-4058-A411-E03886C9742E}"/>
              </c:ext>
            </c:extLst>
          </c:dPt>
          <c:dLbls>
            <c:dLbl>
              <c:idx val="10"/>
              <c:layout>
                <c:manualLayout>
                  <c:x val="-1.0648983066954885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F2-4058-A411-E03886C97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Feuil1!$F$11:$F$29</c:f>
              <c:strCache>
                <c:ptCount val="19"/>
                <c:pt idx="0">
                  <c:v>Charges générales</c:v>
                </c:pt>
                <c:pt idx="2">
                  <c:v>Charges de personnel </c:v>
                </c:pt>
                <c:pt idx="4">
                  <c:v>Amortissements sur les travaux / études</c:v>
                </c:pt>
                <c:pt idx="6">
                  <c:v>Remboursement à AESN</c:v>
                </c:pt>
                <c:pt idx="8">
                  <c:v>Indemnités des élus</c:v>
                </c:pt>
                <c:pt idx="10">
                  <c:v>Travaux de restauration au Berval</c:v>
                </c:pt>
                <c:pt idx="12">
                  <c:v>Entretien courant + urgent des cours d'eau</c:v>
                </c:pt>
                <c:pt idx="14">
                  <c:v>Etudes de connaissance</c:v>
                </c:pt>
                <c:pt idx="16">
                  <c:v>Audit politique, financier et technique</c:v>
                </c:pt>
                <c:pt idx="18">
                  <c:v>Divers</c:v>
                </c:pt>
              </c:strCache>
            </c:strRef>
          </c:cat>
          <c:val>
            <c:numRef>
              <c:f>Feuil1!$H$11:$H$29</c:f>
              <c:numCache>
                <c:formatCode>General</c:formatCode>
                <c:ptCount val="19"/>
                <c:pt idx="0" formatCode="#,##0\ &quot;€&quot;">
                  <c:v>77340</c:v>
                </c:pt>
                <c:pt idx="2" formatCode="#,##0\ &quot;€&quot;">
                  <c:v>232043.94</c:v>
                </c:pt>
                <c:pt idx="4" formatCode="#,##0\ &quot;€&quot;">
                  <c:v>117048.53</c:v>
                </c:pt>
                <c:pt idx="6" formatCode="#,##0\ &quot;€&quot;">
                  <c:v>30484.959999999999</c:v>
                </c:pt>
                <c:pt idx="8" formatCode="#,##0\ &quot;€&quot;">
                  <c:v>16650</c:v>
                </c:pt>
                <c:pt idx="10" formatCode="#,##0\ &quot;€&quot;">
                  <c:v>472000</c:v>
                </c:pt>
                <c:pt idx="12" formatCode="#,##0\ &quot;€&quot;">
                  <c:v>45000</c:v>
                </c:pt>
                <c:pt idx="14" formatCode="#,##0\ &quot;€&quot;">
                  <c:v>60719</c:v>
                </c:pt>
                <c:pt idx="16" formatCode="#,##0\ &quot;€&quot;">
                  <c:v>25000</c:v>
                </c:pt>
                <c:pt idx="18" formatCode="#,##0\ &quot;€&quot;">
                  <c:v>2951.04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7F2-4058-A411-E03886C974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904602768"/>
        <c:axId val="1182975840"/>
      </c:barChart>
      <c:catAx>
        <c:axId val="90460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82975840"/>
        <c:crosses val="autoZero"/>
        <c:auto val="1"/>
        <c:lblAlgn val="ctr"/>
        <c:lblOffset val="100"/>
        <c:noMultiLvlLbl val="0"/>
      </c:catAx>
      <c:valAx>
        <c:axId val="1182975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crossAx val="90460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Feuil1!$H$73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99-42CA-96E2-BCD74C8D3FC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99-42CA-96E2-BCD74C8D3F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D99-42CA-96E2-BCD74C8D3F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D99-42CA-96E2-BCD74C8D3FC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99-42CA-96E2-BCD74C8D3FC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D99-42CA-96E2-BCD74C8D3FC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99-42CA-96E2-BCD74C8D3FCE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99-42CA-96E2-BCD74C8D3FCE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99-42CA-96E2-BCD74C8D3F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Feuil1!$F$74:$F$89</c:f>
              <c:strCache>
                <c:ptCount val="16"/>
                <c:pt idx="0">
                  <c:v>Cotisations SAGE</c:v>
                </c:pt>
                <c:pt idx="1">
                  <c:v>Cotisations GEMA</c:v>
                </c:pt>
                <c:pt idx="2">
                  <c:v>Subventions AESN</c:v>
                </c:pt>
                <c:pt idx="3">
                  <c:v>Subventions département 60</c:v>
                </c:pt>
                <c:pt idx="5">
                  <c:v>Participations des propriétaires au Berval</c:v>
                </c:pt>
                <c:pt idx="7">
                  <c:v>Participations des gestionnaires d'eau potable </c:v>
                </c:pt>
                <c:pt idx="9">
                  <c:v>Participation du syndicat de la Nonette</c:v>
                </c:pt>
                <c:pt idx="11">
                  <c:v>GIEE Vivaldi (communes + agriculteurs)</c:v>
                </c:pt>
                <c:pt idx="13">
                  <c:v>Amortissements sur les sub. perçues</c:v>
                </c:pt>
                <c:pt idx="15">
                  <c:v>Excédents 2022</c:v>
                </c:pt>
              </c:strCache>
            </c:strRef>
          </c:cat>
          <c:val>
            <c:numRef>
              <c:f>Feuil1!$H$74:$H$89</c:f>
              <c:numCache>
                <c:formatCode>#,##0\ "€"</c:formatCode>
                <c:ptCount val="16"/>
                <c:pt idx="0">
                  <c:v>47855</c:v>
                </c:pt>
                <c:pt idx="1">
                  <c:v>114692</c:v>
                </c:pt>
                <c:pt idx="2">
                  <c:v>615501.62</c:v>
                </c:pt>
                <c:pt idx="3">
                  <c:v>4000</c:v>
                </c:pt>
                <c:pt idx="5">
                  <c:v>41000</c:v>
                </c:pt>
                <c:pt idx="7">
                  <c:v>6143.37</c:v>
                </c:pt>
                <c:pt idx="9">
                  <c:v>1000</c:v>
                </c:pt>
                <c:pt idx="11">
                  <c:v>5040</c:v>
                </c:pt>
                <c:pt idx="13">
                  <c:v>65922.2</c:v>
                </c:pt>
                <c:pt idx="15">
                  <c:v>178082.65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99-42CA-96E2-BCD74C8D3F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29497232"/>
        <c:axId val="1629498672"/>
      </c:barChart>
      <c:catAx>
        <c:axId val="162949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9498672"/>
        <c:crosses val="autoZero"/>
        <c:auto val="1"/>
        <c:lblAlgn val="ctr"/>
        <c:lblOffset val="100"/>
        <c:noMultiLvlLbl val="0"/>
      </c:catAx>
      <c:valAx>
        <c:axId val="16294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949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Feuil1!$H$144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09-4C3E-97FC-B5BD8A56B7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09-4C3E-97FC-B5BD8A56B70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09-4C3E-97FC-B5BD8A56B70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09-4C3E-97FC-B5BD8A56B70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09-4C3E-97FC-B5BD8A56B70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809-4C3E-97FC-B5BD8A56B7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Feuil1!$F$145:$F$155</c:f>
              <c:strCache>
                <c:ptCount val="11"/>
                <c:pt idx="0">
                  <c:v>Amortissements sur les sub. perçues</c:v>
                </c:pt>
                <c:pt idx="2">
                  <c:v>Etudes de connaissance</c:v>
                </c:pt>
                <c:pt idx="4">
                  <c:v>Etudes avant travaux</c:v>
                </c:pt>
                <c:pt idx="6">
                  <c:v>Travaux rivières</c:v>
                </c:pt>
                <c:pt idx="8">
                  <c:v>Mobilier et matériel informatique</c:v>
                </c:pt>
                <c:pt idx="10">
                  <c:v>Communication</c:v>
                </c:pt>
              </c:strCache>
            </c:strRef>
          </c:cat>
          <c:val>
            <c:numRef>
              <c:f>Feuil1!$H$145:$H$155</c:f>
              <c:numCache>
                <c:formatCode>General</c:formatCode>
                <c:ptCount val="11"/>
                <c:pt idx="0" formatCode="#,##0\ &quot;€&quot;">
                  <c:v>65922.2</c:v>
                </c:pt>
                <c:pt idx="2" formatCode="#,##0\ &quot;€&quot;">
                  <c:v>110000</c:v>
                </c:pt>
                <c:pt idx="4" formatCode="#,##0\ &quot;€&quot;">
                  <c:v>74400</c:v>
                </c:pt>
                <c:pt idx="6" formatCode="#,##0\ &quot;€&quot;">
                  <c:v>104340</c:v>
                </c:pt>
                <c:pt idx="8" formatCode="#,##0\ &quot;€&quot;">
                  <c:v>5516</c:v>
                </c:pt>
                <c:pt idx="10" formatCode="#,##0\ &quot;€&quot;">
                  <c:v>22400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09-4C3E-97FC-B5BD8A56B7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66380704"/>
        <c:axId val="1266377824"/>
      </c:barChart>
      <c:catAx>
        <c:axId val="1266380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6377824"/>
        <c:crosses val="autoZero"/>
        <c:auto val="1"/>
        <c:lblAlgn val="ctr"/>
        <c:lblOffset val="100"/>
        <c:noMultiLvlLbl val="0"/>
      </c:catAx>
      <c:valAx>
        <c:axId val="1266377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crossAx val="126638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B-4D69-BFC2-F0BEE15160C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B-4D69-BFC2-F0BEE15160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Feuil1!$F$193:$F$203</c:f>
              <c:strCache>
                <c:ptCount val="11"/>
                <c:pt idx="0">
                  <c:v>Amortissements études / travaux</c:v>
                </c:pt>
                <c:pt idx="2">
                  <c:v>Subventions AESN</c:v>
                </c:pt>
                <c:pt idx="4">
                  <c:v>Subventions département 60</c:v>
                </c:pt>
                <c:pt idx="6">
                  <c:v>Mécénat</c:v>
                </c:pt>
                <c:pt idx="8">
                  <c:v>Divers (FCTVA, DETR, etc.)</c:v>
                </c:pt>
                <c:pt idx="10">
                  <c:v>Excédents 2022</c:v>
                </c:pt>
              </c:strCache>
            </c:strRef>
          </c:cat>
          <c:val>
            <c:numRef>
              <c:f>Feuil1!$H$193:$H$203</c:f>
              <c:numCache>
                <c:formatCode>General</c:formatCode>
                <c:ptCount val="11"/>
                <c:pt idx="0" formatCode="#,##0\ &quot;€&quot;">
                  <c:v>117048.53</c:v>
                </c:pt>
                <c:pt idx="2" formatCode="#,##0\ &quot;€&quot;">
                  <c:v>205176</c:v>
                </c:pt>
                <c:pt idx="4" formatCode="#,##0\ &quot;€&quot;">
                  <c:v>21495</c:v>
                </c:pt>
                <c:pt idx="6" formatCode="#,##0\ &quot;€&quot;">
                  <c:v>20000</c:v>
                </c:pt>
                <c:pt idx="8" formatCode="#,##0\ &quot;€&quot;">
                  <c:v>200</c:v>
                </c:pt>
                <c:pt idx="10" formatCode="#,##0\ &quot;€&quot;">
                  <c:v>198591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1B-4D69-BFC2-F0BEE15160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29483312"/>
        <c:axId val="1629507792"/>
      </c:barChart>
      <c:catAx>
        <c:axId val="162948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9507792"/>
        <c:crosses val="autoZero"/>
        <c:auto val="1"/>
        <c:lblAlgn val="ctr"/>
        <c:lblOffset val="100"/>
        <c:noMultiLvlLbl val="0"/>
      </c:catAx>
      <c:valAx>
        <c:axId val="16295077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crossAx val="162948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3ED4F2-9CEC-498E-A798-82F8111A4E09}" type="datetimeFigureOut">
              <a:rPr lang="fr-FR"/>
              <a:pPr>
                <a:defRPr/>
              </a:pPr>
              <a:t>11/04/2023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D7B435-70D0-451F-9A35-C229DB81B6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0464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957657-D467-490D-B446-EB693C38D362}" type="datetimeFigureOut">
              <a:rPr lang="fr-FR"/>
              <a:pPr>
                <a:defRPr/>
              </a:pPr>
              <a:t>11/04/2023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C3DCD9-1ADA-4CD6-BAB6-9F5CE1E202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7124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4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Règles d’application</a:t>
            </a:r>
            <a:r>
              <a:rPr lang="fr-FR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</a:p>
          <a:p>
            <a:pPr algn="just"/>
            <a:endParaRPr lang="fr-F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agents occupant des emplois à </a:t>
            </a:r>
            <a:r>
              <a:rPr lang="fr-FR" sz="12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temps non complet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12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heure complémentaire = montant annuel du traitement brut / 1 820</a:t>
            </a:r>
          </a:p>
          <a:p>
            <a:pPr marL="342900" indent="-342900" algn="just">
              <a:buFontTx/>
              <a:buChar char="-"/>
            </a:pPr>
            <a:endParaRPr lang="fr-FR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Mise en place </a:t>
            </a:r>
            <a:r>
              <a:rPr lang="fr-FR" sz="12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d’instruments de décompte </a:t>
            </a: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du temps de travail au sein de la collectivité (badgeuse, feuille de pointage)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3DCD9-1ADA-4CD6-BAB6-9F5CE1E20221}" type="slidenum">
              <a:rPr lang="fr-FR" altLang="fr-FR" smtClean="0"/>
              <a:pPr/>
              <a:t>48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1589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3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68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Balance réelle : 9 k€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3DCD9-1ADA-4CD6-BAB6-9F5CE1E20221}" type="slidenum">
              <a:rPr lang="fr-FR" altLang="fr-FR" smtClean="0"/>
              <a:pPr/>
              <a:t>63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814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Balance réelle : 9 k€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3DCD9-1ADA-4CD6-BAB6-9F5CE1E20221}" type="slidenum">
              <a:rPr lang="fr-FR" altLang="fr-FR" smtClean="0"/>
              <a:pPr/>
              <a:t>68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5701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Balance réelle : 9 k€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3DCD9-1ADA-4CD6-BAB6-9F5CE1E20221}" type="slidenum">
              <a:rPr lang="fr-FR" altLang="fr-FR" smtClean="0"/>
              <a:pPr/>
              <a:t>70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5170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65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51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Règles d’application</a:t>
            </a:r>
            <a:r>
              <a:rPr lang="fr-FR" sz="1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</a:p>
          <a:p>
            <a:pPr algn="just"/>
            <a:endParaRPr lang="fr-F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agents occupant des emplois à </a:t>
            </a:r>
            <a:r>
              <a:rPr lang="fr-FR" sz="12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temps non complet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12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heure complémentaire = montant annuel du traitement brut / 1 820</a:t>
            </a:r>
          </a:p>
          <a:p>
            <a:pPr marL="342900" indent="-342900" algn="just">
              <a:buFontTx/>
              <a:buChar char="-"/>
            </a:pPr>
            <a:endParaRPr lang="fr-FR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Mise en place </a:t>
            </a:r>
            <a:r>
              <a:rPr lang="fr-FR" sz="12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d’instruments de décompte </a:t>
            </a: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du temps de travail au sein de la collectivité (badgeuse, feuille de pointage)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3DCD9-1ADA-4CD6-BAB6-9F5CE1E20221}" type="slidenum">
              <a:rPr lang="fr-FR" altLang="fr-FR" smtClean="0"/>
              <a:pPr/>
              <a:t>75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5163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1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08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15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2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8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1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/>
              <a:t>3 ARC</a:t>
            </a:r>
          </a:p>
          <a:p>
            <a:pPr lvl="1"/>
            <a:r>
              <a:rPr lang="fr-FR" dirty="0"/>
              <a:t>3 CCPV</a:t>
            </a:r>
          </a:p>
          <a:p>
            <a:pPr lvl="1"/>
            <a:r>
              <a:rPr lang="fr-FR" dirty="0"/>
              <a:t>1 CCRV</a:t>
            </a:r>
          </a:p>
          <a:p>
            <a:pPr lvl="1"/>
            <a:r>
              <a:rPr lang="fr-FR" dirty="0"/>
              <a:t>3 Communes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3DCD9-1ADA-4CD6-BAB6-9F5CE1E20221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410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7125" cy="3703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057" y="4693843"/>
            <a:ext cx="5395600" cy="444421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9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697€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279€</a:t>
            </a:r>
            <a:endParaRPr lang="fr-FR" sz="1800" b="0" i="0" u="none" strike="noStrike" dirty="0">
              <a:effectLst/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1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7978" y="1983582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103475"/>
                </a:solidFill>
                <a:latin typeface="Melody"/>
                <a:cs typeface="Latha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7978" y="4564063"/>
            <a:ext cx="6858000" cy="1655762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24588F"/>
                </a:solidFill>
                <a:latin typeface="+mn-lt"/>
                <a:ea typeface="Melody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fld id="{06F7970D-050E-49D5-AB57-9EF7B9233553}" type="datetimeFigureOut">
              <a:rPr lang="fr-FR"/>
              <a:pPr>
                <a:defRPr/>
              </a:pPr>
              <a:t>11/04/2023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62063"/>
            <a:ext cx="8509000" cy="52530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553200" y="6515100"/>
            <a:ext cx="2128838" cy="366713"/>
          </a:xfrm>
        </p:spPr>
        <p:txBody>
          <a:bodyPr/>
          <a:lstStyle>
            <a:lvl1pPr>
              <a:defRPr/>
            </a:lvl1pPr>
          </a:lstStyle>
          <a:p>
            <a:fld id="{33530E6D-653E-44C8-915F-BB853F52F19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62787" y="1155700"/>
            <a:ext cx="1928813" cy="5335587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155700"/>
            <a:ext cx="6016625" cy="53355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C1CBC0-90F9-4122-9A7F-DC1DCD76CCF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3800"/>
            <a:ext cx="8224838" cy="52911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DA7BA8-1B73-41A7-948E-4619A278D6D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968309"/>
            <a:ext cx="7886700" cy="21733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10347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5589240"/>
            <a:ext cx="7886700" cy="50041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24588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18AF56-AA13-4771-A5DA-7C7406737EC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3800"/>
            <a:ext cx="4035425" cy="52911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193800"/>
            <a:ext cx="4037013" cy="52911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CA01E7-6CB7-439B-98B1-092134E86C9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0859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0859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28509C1-538B-435D-BF9C-98F40A36013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084D5B-4D22-4D51-B4C2-BDB61FEA279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BE029F-9EE7-442E-9FE5-5878639DF47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10795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16097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6797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D5407E-64DB-4924-BFA2-1A681A24370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10795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16097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6797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C1D761-F894-4DD1-84F6-F91978E4C9D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4275"/>
            <a:ext cx="8224838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92875"/>
            <a:ext cx="212883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184D753C-12BB-4805-AB2F-00DDDE3587D7}" type="datetimeFigureOut">
              <a:rPr lang="fr-FR"/>
              <a:pPr>
                <a:defRPr/>
              </a:pPr>
              <a:t>11/04/2023</a:t>
            </a:fld>
            <a:endParaRPr lang="fr-FR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7963" y="6491288"/>
            <a:ext cx="2128837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</a:defRPr>
            </a:lvl1pPr>
          </a:lstStyle>
          <a:p>
            <a:fld id="{95DD95D0-4FE6-4B4D-A3E9-501D06E357AB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1030" name="Image 7"/>
          <p:cNvPicPr>
            <a:picLocks noChangeAspect="1"/>
          </p:cNvPicPr>
          <p:nvPr/>
        </p:nvPicPr>
        <p:blipFill>
          <a:blip r:embed="rId13" cstate="print"/>
          <a:srcRect b="85313"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Espace réservé du titre 3"/>
          <p:cNvSpPr>
            <a:spLocks noGrp="1"/>
          </p:cNvSpPr>
          <p:nvPr>
            <p:ph type="title"/>
          </p:nvPr>
        </p:nvSpPr>
        <p:spPr bwMode="auto">
          <a:xfrm>
            <a:off x="1166813" y="677863"/>
            <a:ext cx="788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 kern="1200">
          <a:solidFill>
            <a:srgbClr val="0F4C98"/>
          </a:solidFill>
          <a:latin typeface="Melody"/>
          <a:ea typeface="Melody"/>
          <a:cs typeface="Melody" pitchFamily="2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F4C98"/>
          </a:solidFill>
          <a:latin typeface="Melody" pitchFamily="2" charset="0"/>
          <a:ea typeface="Melody" pitchFamily="2" charset="0"/>
          <a:cs typeface="Melody" pitchFamily="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F4C98"/>
          </a:solidFill>
          <a:latin typeface="Melody" pitchFamily="2" charset="0"/>
          <a:ea typeface="Melody" pitchFamily="2" charset="0"/>
          <a:cs typeface="Melody" pitchFamily="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F4C98"/>
          </a:solidFill>
          <a:latin typeface="Melody" pitchFamily="2" charset="0"/>
          <a:ea typeface="Melody" pitchFamily="2" charset="0"/>
          <a:cs typeface="Melody" pitchFamily="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F4C98"/>
          </a:solidFill>
          <a:latin typeface="Melody" pitchFamily="2" charset="0"/>
          <a:ea typeface="Melody" pitchFamily="2" charset="0"/>
          <a:cs typeface="Melody" pitchFamily="2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ial Unicode MS" panose="020B060402020202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ial Unicode MS" panose="020B060402020202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ial Unicode MS" panose="020B060402020202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Arial Unicode MS" panose="020B0604020202020204" pitchFamily="34" charset="-128"/>
        </a:defRPr>
      </a:lvl9pPr>
    </p:titleStyle>
    <p:bodyStyle>
      <a:lvl1pPr marL="457200" indent="-4572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800" kern="1200">
          <a:solidFill>
            <a:srgbClr val="103475"/>
          </a:solidFill>
          <a:latin typeface="Trebuchet MS" panose="020B0603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914400" indent="-4572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kern="1200">
          <a:solidFill>
            <a:srgbClr val="000000"/>
          </a:solidFill>
          <a:latin typeface="Trebuchet MS" panose="020B0603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2573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 kern="1200">
          <a:solidFill>
            <a:srgbClr val="000000"/>
          </a:solidFill>
          <a:latin typeface="Trebuchet MS" panose="020B0603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7145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4" charset="0"/>
        <a:buChar char="–"/>
        <a:defRPr kern="1200">
          <a:solidFill>
            <a:srgbClr val="000000"/>
          </a:solidFill>
          <a:latin typeface="Trebuchet MS" panose="020B0603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kern="1200">
          <a:solidFill>
            <a:srgbClr val="000000"/>
          </a:solidFill>
          <a:latin typeface="Trebuchet MS" panose="020B0603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4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4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4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4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4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3C08A-E38D-4E70-9822-E871C9B11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86818"/>
            <a:ext cx="6858000" cy="942182"/>
          </a:xfrm>
        </p:spPr>
        <p:txBody>
          <a:bodyPr/>
          <a:lstStyle/>
          <a:p>
            <a:r>
              <a:rPr lang="fr-FR" dirty="0"/>
              <a:t>Conseil syndical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B8C6E4-6ADF-4A97-BDFA-A9589BF62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96704"/>
            <a:ext cx="6858000" cy="788113"/>
          </a:xfrm>
        </p:spPr>
        <p:txBody>
          <a:bodyPr/>
          <a:lstStyle/>
          <a:p>
            <a:r>
              <a:rPr lang="fr-FR" dirty="0"/>
              <a:t>Mardi 11 avril 2023 </a:t>
            </a:r>
          </a:p>
          <a:p>
            <a:endParaRPr lang="fr-FR" dirty="0"/>
          </a:p>
          <a:p>
            <a:r>
              <a:rPr lang="fr-FR" dirty="0"/>
              <a:t>Morienval</a:t>
            </a:r>
          </a:p>
        </p:txBody>
      </p:sp>
    </p:spTree>
    <p:extLst>
      <p:ext uri="{BB962C8B-B14F-4D97-AF65-F5344CB8AC3E}">
        <p14:creationId xmlns:p14="http://schemas.microsoft.com/office/powerpoint/2010/main" val="311681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Fixation du nombre de vice-président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2" y="1566862"/>
            <a:ext cx="8224838" cy="5291138"/>
          </a:xfrm>
        </p:spPr>
        <p:txBody>
          <a:bodyPr/>
          <a:lstStyle/>
          <a:p>
            <a:r>
              <a:rPr lang="fr-FR" dirty="0"/>
              <a:t>Entre 1 et 5 vice-présidents</a:t>
            </a:r>
          </a:p>
          <a:p>
            <a:endParaRPr lang="fr-FR" dirty="0"/>
          </a:p>
          <a:p>
            <a:r>
              <a:rPr lang="fr-FR" dirty="0"/>
              <a:t>Mandat précédent : 2 vice-présidents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FD9F3A-4833-337F-4590-9E8303E28865}"/>
              </a:ext>
            </a:extLst>
          </p:cNvPr>
          <p:cNvSpPr/>
          <p:nvPr/>
        </p:nvSpPr>
        <p:spPr bwMode="auto">
          <a:xfrm>
            <a:off x="467831" y="3856776"/>
            <a:ext cx="2365903" cy="470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VP Communication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6E012-B345-08DE-1D53-327474F6CF7A}"/>
              </a:ext>
            </a:extLst>
          </p:cNvPr>
          <p:cNvSpPr/>
          <p:nvPr/>
        </p:nvSpPr>
        <p:spPr bwMode="auto">
          <a:xfrm>
            <a:off x="5038323" y="3856776"/>
            <a:ext cx="2365903" cy="470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VP Travaux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4418CD-1C7A-3448-393F-143A49ECE77C}"/>
              </a:ext>
            </a:extLst>
          </p:cNvPr>
          <p:cNvSpPr txBox="1"/>
          <p:nvPr/>
        </p:nvSpPr>
        <p:spPr>
          <a:xfrm>
            <a:off x="625771" y="5516754"/>
            <a:ext cx="79089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/>
              <a:t>Vote à la majorité absolue du nombre de vice-président</a:t>
            </a:r>
          </a:p>
        </p:txBody>
      </p:sp>
    </p:spTree>
    <p:extLst>
      <p:ext uri="{BB962C8B-B14F-4D97-AF65-F5344CB8AC3E}">
        <p14:creationId xmlns:p14="http://schemas.microsoft.com/office/powerpoint/2010/main" val="352499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EA73B9-C1B8-4838-BDCF-70CC5E7AF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4838" cy="5000938"/>
          </a:xfrm>
        </p:spPr>
        <p:txBody>
          <a:bodyPr/>
          <a:lstStyle/>
          <a:p>
            <a:r>
              <a:rPr lang="fr-FR" sz="2400" dirty="0"/>
              <a:t>Proposition de 3 vice-présidents </a:t>
            </a:r>
          </a:p>
          <a:p>
            <a:pPr lvl="1"/>
            <a:endParaRPr lang="fr-FR" sz="2000" dirty="0"/>
          </a:p>
          <a:p>
            <a:endParaRPr lang="fr-FR" sz="2400" dirty="0"/>
          </a:p>
          <a:p>
            <a:r>
              <a:rPr lang="fr-FR" sz="2400" dirty="0"/>
              <a:t>Bulletin secret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Majorité absolue</a:t>
            </a:r>
          </a:p>
          <a:p>
            <a:endParaRPr lang="fr-FR" sz="2400" dirty="0"/>
          </a:p>
          <a:p>
            <a:r>
              <a:rPr lang="fr-FR" sz="2400" dirty="0"/>
              <a:t>Bulletin de couleurs selon votre structure :</a:t>
            </a:r>
          </a:p>
          <a:p>
            <a:pPr lvl="1"/>
            <a:r>
              <a:rPr lang="fr-FR" sz="2000" dirty="0"/>
              <a:t>Commune : jaune</a:t>
            </a:r>
          </a:p>
          <a:p>
            <a:pPr lvl="1"/>
            <a:r>
              <a:rPr lang="fr-FR" sz="2000" dirty="0"/>
              <a:t>CCPV – CCRV - ARC : rose</a:t>
            </a:r>
          </a:p>
          <a:p>
            <a:endParaRPr lang="fr-FR" sz="2400" dirty="0"/>
          </a:p>
          <a:p>
            <a:r>
              <a:rPr lang="fr-FR" sz="2400" dirty="0"/>
              <a:t>Se déplacer à l’urne après votre appel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39E769-977F-4AB5-BFDF-F57733FA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3" y="677863"/>
            <a:ext cx="7886700" cy="285750"/>
          </a:xfrm>
        </p:spPr>
        <p:txBody>
          <a:bodyPr/>
          <a:lstStyle/>
          <a:p>
            <a:r>
              <a:rPr lang="fr-FR" dirty="0"/>
              <a:t>2. Election des vice-présidents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1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D15E960-566B-46F9-8749-70BFB926E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VP candidats</a:t>
            </a:r>
          </a:p>
          <a:p>
            <a:pPr>
              <a:buFontTx/>
              <a:buChar char="-"/>
            </a:pPr>
            <a:r>
              <a:rPr lang="fr-FR" dirty="0"/>
              <a:t>M. LAVEUR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Résultats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D67DDC7-A52C-4E85-8AC4-9E40CE29D532}"/>
              </a:ext>
            </a:extLst>
          </p:cNvPr>
          <p:cNvSpPr txBox="1">
            <a:spLocks/>
          </p:cNvSpPr>
          <p:nvPr/>
        </p:nvSpPr>
        <p:spPr bwMode="auto">
          <a:xfrm>
            <a:off x="1332801" y="687650"/>
            <a:ext cx="788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Election des vice-présidents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87532"/>
              </p:ext>
            </p:extLst>
          </p:nvPr>
        </p:nvGraphicFramePr>
        <p:xfrm>
          <a:off x="429295" y="477126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M. LAVEUR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Unanimité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M. </a:t>
                      </a:r>
                      <a:r>
                        <a:rPr lang="fr-FR" dirty="0" err="1"/>
                        <a:t>xxxxx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0955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D15E960-566B-46F9-8749-70BFB926E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 VP candidat</a:t>
            </a:r>
          </a:p>
          <a:p>
            <a:pPr>
              <a:buFontTx/>
              <a:buChar char="-"/>
            </a:pPr>
            <a:r>
              <a:rPr lang="fr-FR" dirty="0"/>
              <a:t>M. BATON</a:t>
            </a:r>
          </a:p>
          <a:p>
            <a:pPr>
              <a:buFontTx/>
              <a:buChar char="-"/>
            </a:pPr>
            <a:r>
              <a:rPr lang="fr-FR" dirty="0"/>
              <a:t>M. COMMERE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Résultat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D67DDC7-A52C-4E85-8AC4-9E40CE29D532}"/>
              </a:ext>
            </a:extLst>
          </p:cNvPr>
          <p:cNvSpPr txBox="1">
            <a:spLocks/>
          </p:cNvSpPr>
          <p:nvPr/>
        </p:nvSpPr>
        <p:spPr bwMode="auto">
          <a:xfrm>
            <a:off x="1332801" y="687650"/>
            <a:ext cx="788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Election des vice-présidents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61685"/>
              </p:ext>
            </p:extLst>
          </p:nvPr>
        </p:nvGraphicFramePr>
        <p:xfrm>
          <a:off x="429295" y="4771265"/>
          <a:ext cx="6096000" cy="87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073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M. BATON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Unanimité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1676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D15E960-566B-46F9-8749-70BFB926E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 VP candidat, etc.</a:t>
            </a:r>
          </a:p>
          <a:p>
            <a:pPr>
              <a:buFontTx/>
              <a:buChar char="-"/>
            </a:pPr>
            <a:r>
              <a:rPr lang="fr-FR" dirty="0"/>
              <a:t>M. COMMERE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Résultat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D67DDC7-A52C-4E85-8AC4-9E40CE29D532}"/>
              </a:ext>
            </a:extLst>
          </p:cNvPr>
          <p:cNvSpPr txBox="1">
            <a:spLocks/>
          </p:cNvSpPr>
          <p:nvPr/>
        </p:nvSpPr>
        <p:spPr bwMode="auto">
          <a:xfrm>
            <a:off x="1332801" y="687650"/>
            <a:ext cx="788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Election des vice-présidents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099278"/>
              </p:ext>
            </p:extLst>
          </p:nvPr>
        </p:nvGraphicFramePr>
        <p:xfrm>
          <a:off x="429295" y="4771265"/>
          <a:ext cx="6096000" cy="87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073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M. COMMERE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Unanimité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753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554787" y="1852452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pPr marL="0" indent="0">
              <a:buNone/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4. Election des membres du bureau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604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Fixation du nombre des membres du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Jusqu’à 10 membres maximum dont : </a:t>
            </a:r>
          </a:p>
          <a:p>
            <a:pPr lvl="1"/>
            <a:r>
              <a:rPr lang="fr-FR" dirty="0"/>
              <a:t>1 président</a:t>
            </a:r>
          </a:p>
          <a:p>
            <a:pPr lvl="1"/>
            <a:r>
              <a:rPr lang="fr-FR" dirty="0"/>
              <a:t>Vice-présidents </a:t>
            </a:r>
          </a:p>
          <a:p>
            <a:pPr lvl="1"/>
            <a:endParaRPr lang="fr-FR" dirty="0"/>
          </a:p>
          <a:p>
            <a:r>
              <a:rPr lang="fr-FR" dirty="0"/>
              <a:t>Mandat précédent : </a:t>
            </a:r>
          </a:p>
          <a:p>
            <a:pPr lvl="1"/>
            <a:r>
              <a:rPr lang="fr-FR" dirty="0"/>
              <a:t>10 membres dont : </a:t>
            </a:r>
          </a:p>
          <a:p>
            <a:pPr lvl="2"/>
            <a:r>
              <a:rPr lang="fr-FR" dirty="0"/>
              <a:t>1 président</a:t>
            </a:r>
          </a:p>
          <a:p>
            <a:pPr lvl="2"/>
            <a:r>
              <a:rPr lang="fr-FR" dirty="0"/>
              <a:t>2 vice-présidents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B1AD92-34A7-6B3B-B1A8-EF71DA06C5A6}"/>
              </a:ext>
            </a:extLst>
          </p:cNvPr>
          <p:cNvSpPr txBox="1"/>
          <p:nvPr/>
        </p:nvSpPr>
        <p:spPr>
          <a:xfrm>
            <a:off x="167099" y="5543915"/>
            <a:ext cx="880503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/>
              <a:t>Vote à la majorité absolue du nombre des membres du bureau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750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AB45D4-08FF-454F-BF30-F3435D76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3" y="677863"/>
            <a:ext cx="7886700" cy="285750"/>
          </a:xfrm>
        </p:spPr>
        <p:txBody>
          <a:bodyPr/>
          <a:lstStyle/>
          <a:p>
            <a:r>
              <a:rPr lang="fr-FR" dirty="0"/>
              <a:t>Election des membres du bureau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47E83C7-780D-43D1-B529-5C92E591B53F}"/>
              </a:ext>
            </a:extLst>
          </p:cNvPr>
          <p:cNvSpPr txBox="1">
            <a:spLocks/>
          </p:cNvSpPr>
          <p:nvPr/>
        </p:nvSpPr>
        <p:spPr bwMode="auto">
          <a:xfrm>
            <a:off x="609600" y="1346200"/>
            <a:ext cx="8224838" cy="529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Bulletin secret</a:t>
            </a:r>
          </a:p>
          <a:p>
            <a:pPr marL="0" indent="0">
              <a:buFont typeface="Arial" charset="0"/>
              <a:buNone/>
            </a:pPr>
            <a:endParaRPr lang="fr-FR" sz="2400" dirty="0"/>
          </a:p>
          <a:p>
            <a:r>
              <a:rPr lang="fr-FR" sz="2400" dirty="0"/>
              <a:t>Majorité absolue</a:t>
            </a:r>
          </a:p>
          <a:p>
            <a:endParaRPr lang="fr-FR" sz="2400" dirty="0"/>
          </a:p>
          <a:p>
            <a:r>
              <a:rPr lang="fr-FR" sz="2400" dirty="0"/>
              <a:t>Bulletin de couleurs selon votre structure :</a:t>
            </a:r>
          </a:p>
          <a:p>
            <a:pPr lvl="1"/>
            <a:r>
              <a:rPr lang="fr-FR" sz="2000" dirty="0"/>
              <a:t>Commune : jaune</a:t>
            </a:r>
          </a:p>
          <a:p>
            <a:pPr lvl="1"/>
            <a:r>
              <a:rPr lang="fr-FR" sz="2000" dirty="0"/>
              <a:t>CCPV – CCRV - ARC : rose</a:t>
            </a:r>
          </a:p>
          <a:p>
            <a:endParaRPr lang="fr-FR" sz="2400" dirty="0"/>
          </a:p>
          <a:p>
            <a:r>
              <a:rPr lang="fr-FR" sz="2400" dirty="0"/>
              <a:t>Se déplacer à l’urne après votre appel</a:t>
            </a:r>
          </a:p>
          <a:p>
            <a:pPr marL="0" indent="0">
              <a:buFont typeface="Arial" charset="0"/>
              <a:buNone/>
            </a:pPr>
            <a:endParaRPr lang="fr-FR" sz="2400" dirty="0"/>
          </a:p>
          <a:p>
            <a:pPr marL="0" indent="0">
              <a:buFont typeface="Arial" charset="0"/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3261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D15E960-566B-46F9-8749-70BFB926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52" y="468709"/>
            <a:ext cx="8224838" cy="6285176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Candidats :</a:t>
            </a:r>
          </a:p>
          <a:p>
            <a:pPr>
              <a:buFontTx/>
              <a:buChar char="-"/>
            </a:pPr>
            <a:r>
              <a:rPr lang="fr-FR" dirty="0"/>
              <a:t>M. PICART ARC</a:t>
            </a:r>
          </a:p>
          <a:p>
            <a:pPr>
              <a:buFontTx/>
              <a:buChar char="-"/>
            </a:pPr>
            <a:r>
              <a:rPr lang="fr-FR" dirty="0"/>
              <a:t>M. VERDRU ARC</a:t>
            </a:r>
          </a:p>
          <a:p>
            <a:pPr>
              <a:buFontTx/>
              <a:buChar char="-"/>
            </a:pPr>
            <a:r>
              <a:rPr lang="fr-FR" dirty="0"/>
              <a:t>M. MICHALOWSKI VEZ</a:t>
            </a:r>
          </a:p>
          <a:p>
            <a:pPr>
              <a:buFontTx/>
              <a:buChar char="-"/>
            </a:pPr>
            <a:r>
              <a:rPr lang="fr-FR" dirty="0"/>
              <a:t>Mme WOLSKI CREPY EN VALOIS</a:t>
            </a:r>
          </a:p>
          <a:p>
            <a:pPr>
              <a:buFontTx/>
              <a:buChar char="-"/>
            </a:pPr>
            <a:r>
              <a:rPr lang="fr-FR" dirty="0"/>
              <a:t>M. MAIELLO GLAIGNES</a:t>
            </a:r>
          </a:p>
          <a:p>
            <a:pPr>
              <a:buFontTx/>
              <a:buChar char="-"/>
            </a:pPr>
            <a:r>
              <a:rPr lang="fr-FR" dirty="0"/>
              <a:t>M. PROFFIT CCPV</a:t>
            </a:r>
          </a:p>
          <a:p>
            <a:pPr marL="0" indent="0">
              <a:buNone/>
            </a:pPr>
            <a:r>
              <a:rPr lang="fr-FR" dirty="0"/>
              <a:t>Président : M. DAVIN CCRV</a:t>
            </a:r>
          </a:p>
          <a:p>
            <a:pPr>
              <a:buFontTx/>
              <a:buChar char="-"/>
            </a:pPr>
            <a:r>
              <a:rPr lang="fr-FR" dirty="0"/>
              <a:t>1 VP : M. LAVEUR CCPV</a:t>
            </a:r>
          </a:p>
          <a:p>
            <a:pPr>
              <a:buFontTx/>
              <a:buChar char="-"/>
            </a:pPr>
            <a:r>
              <a:rPr lang="fr-FR" dirty="0"/>
              <a:t>2 VP : M. BATON SERY MAGNEVAL</a:t>
            </a:r>
          </a:p>
          <a:p>
            <a:pPr>
              <a:buFontTx/>
              <a:buChar char="-"/>
            </a:pPr>
            <a:r>
              <a:rPr lang="fr-FR" dirty="0"/>
              <a:t>3 VP . M. COMMERE ARC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D67DDC7-A52C-4E85-8AC4-9E40CE29D532}"/>
              </a:ext>
            </a:extLst>
          </p:cNvPr>
          <p:cNvSpPr txBox="1">
            <a:spLocks/>
          </p:cNvSpPr>
          <p:nvPr/>
        </p:nvSpPr>
        <p:spPr bwMode="auto">
          <a:xfrm>
            <a:off x="1257300" y="687650"/>
            <a:ext cx="788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Election des membres du bureau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19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82277" y="1852452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5. Délégation de pouvoir au président</a:t>
            </a:r>
          </a:p>
          <a:p>
            <a:pPr marL="0" indent="0">
              <a:buNone/>
            </a:pPr>
            <a:endParaRPr lang="fr-FR" sz="4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942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0CFE298-8DB9-4DDC-AB9E-67EDE786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44" y="1081777"/>
            <a:ext cx="8224838" cy="4938778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fr-FR" sz="1600" i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Adoption des procès-verbaux des conseil syndicaux du 28 février et du 21 mars 2023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sz="1600" i="1" dirty="0">
                <a:solidFill>
                  <a:schemeClr val="accent6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Election du président</a:t>
            </a:r>
            <a:endParaRPr lang="fr-FR" sz="16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sz="1600" i="1" dirty="0">
                <a:solidFill>
                  <a:schemeClr val="accent6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Fixation du nombre de vice-présidents et élections de ceux-ci</a:t>
            </a:r>
            <a:endParaRPr lang="fr-FR" sz="16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sz="1600" i="1" dirty="0">
                <a:solidFill>
                  <a:schemeClr val="accent6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Election des membres du bureau</a:t>
            </a:r>
            <a:endParaRPr lang="fr-FR" sz="16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sz="1600" i="1" dirty="0">
                <a:solidFill>
                  <a:schemeClr val="accent6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Délégation de pouvoir au président</a:t>
            </a:r>
            <a:endParaRPr lang="fr-FR" sz="16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sz="1600" i="1" dirty="0">
                <a:solidFill>
                  <a:schemeClr val="accent6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Délégation de pouvoir au bureau </a:t>
            </a:r>
            <a:endParaRPr lang="fr-FR" sz="16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sz="1600" i="1" dirty="0">
                <a:solidFill>
                  <a:schemeClr val="accent6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Vote sur la fixation des indemnités perçues par le président et les vice-présidents </a:t>
            </a:r>
            <a:endParaRPr lang="fr-FR" sz="1600" dirty="0">
              <a:solidFill>
                <a:schemeClr val="accent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Approbation du montant des cotisations des collectivités (compétence SAGE et GEMA) 2023 </a:t>
            </a:r>
            <a:endParaRPr lang="fr-FR" sz="16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Présentation et vote du budget primitif 2023</a:t>
            </a:r>
            <a:endParaRPr lang="fr-FR" sz="16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DBM transfert d’opérations de l’investissement vers le fonctionnement</a:t>
            </a:r>
            <a:endParaRPr lang="fr-FR" sz="16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6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Délibération pour les heures complémentaire du personnel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6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Analyse des offres reçues pour l’étude de l’aménagement des moulins en basse automne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6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Adhésion au dispositif de signalement des actes de violence, de discrimination, de harcèlement et d’agissement sexiste avec le centre de gestion de l’OISE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600" i="1" dirty="0"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Informations et questions diverses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7F5F116-31FC-4A00-AF50-660E7E56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1D21E13F-96AC-4673-B655-7399BC7BD74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7963" y="6491288"/>
            <a:ext cx="2128837" cy="366712"/>
          </a:xfrm>
        </p:spPr>
        <p:txBody>
          <a:bodyPr/>
          <a:lstStyle/>
          <a:p>
            <a:fld id="{DDBE029F-9EE7-442E-9FE5-5878639DF477}" type="slidenum">
              <a:rPr lang="fr-FR" altLang="fr-FR" smtClean="0"/>
              <a:pPr/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5462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75304" y="1675710"/>
            <a:ext cx="8224838" cy="4901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Approuver les prestataires des marchés </a:t>
            </a:r>
            <a:r>
              <a:rPr lang="fr-FR" sz="1400" dirty="0"/>
              <a:t>à procédure adaptée d’un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montant inférieur à 50 000 €HT </a:t>
            </a:r>
            <a:r>
              <a:rPr lang="fr-FR" sz="1400" dirty="0"/>
              <a:t>et procéder à la signature des dossiers et documents afférents,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Intenter, au nom du SAGEBA,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actions en justice ou de défendre le SAGEBA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dans les actions intentées contre lui.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Effectuer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demandes de subventions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auprès des organismes financeurs et signer les dossiers et documents afférents,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Signer les conventions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passées entre le SAGEBA et ses partenaires,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l’acquisition et la réparation de matériel en fonctionnemen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 dont les montants n’excèdent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5 000€ HT,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contrats d’assurance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Décider de la réforme et de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cession à titre gratuit ou onéreux des biens meubles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 SAGEBA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5 000€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conventions de location et de répartition de charges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afférentes lorsque le SAGEBA est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locataire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d’un tiers pour les besoins de ses compétences,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Créer, modifier ou supprimer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régies comptables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nécessaires au fonctionnement des services,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1 000€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Fixer et régler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rémunérations et les frais et honoraires des avocats, notaires, avoués, huissiers de justice et experts,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Prendre toute décision concernant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préparation, la passation, l’exécution et le règlement des marchés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accords-cadres, des marchés subséquents et de prendre toute décision concernant leurs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avenants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40 000€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7B950-485F-49CE-8065-F6C432728370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2F01A-6B27-44A6-9960-BD16DED8DD67}"/>
              </a:ext>
            </a:extLst>
          </p:cNvPr>
          <p:cNvSpPr/>
          <p:nvPr/>
        </p:nvSpPr>
        <p:spPr bwMode="auto">
          <a:xfrm>
            <a:off x="3871519" y="1091290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08 décembre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6CC54-17F1-46F6-3030-542779A76501}"/>
              </a:ext>
            </a:extLst>
          </p:cNvPr>
          <p:cNvSpPr/>
          <p:nvPr/>
        </p:nvSpPr>
        <p:spPr bwMode="auto">
          <a:xfrm>
            <a:off x="244444" y="1666657"/>
            <a:ext cx="8524252" cy="4518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06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75304" y="1675710"/>
            <a:ext cx="8224838" cy="4901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Approuver les prestataires des marchés </a:t>
            </a:r>
            <a:r>
              <a:rPr lang="fr-FR" sz="1400" dirty="0"/>
              <a:t>à procédure adaptée d’un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montant inférieur à 50 000 €HT </a:t>
            </a:r>
            <a:r>
              <a:rPr lang="fr-FR" sz="1400" dirty="0"/>
              <a:t>et procéder à la signature des dossiers et documents afférents,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Intenter, au nom du SAGEBA,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actions en justice ou de défendre le SAGEBA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dans les actions intentées contre lui.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Effectuer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demandes de subventions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auprès des organismes financeurs et signer les dossiers et documents afférents,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Signer les conventions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passées entre le SAGEBA et ses partenaires,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l’acquisition et la réparation de matériel en fonctionnemen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 dont les montants n’excèdent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5 000€ HT,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contrats d’assurance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Décider de la réforme et de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cession à titre gratuit ou onéreux des biens meubles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 SAGEBA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5 000€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conventions de location et de répartition de charges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afférentes lorsque le SAGEBA est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locataire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d’un tiers pour les besoins de ses compétences,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Créer, modifier ou supprimer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régies comptables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nécessaires au fonctionnement des services,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1 000€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Fixer et régler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rémunérations et les frais et honoraires des avocats, notaires, avoués, huissiers de justice et experts,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Prendre toute décision concernant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préparation, la passation, l’exécution et le règlement des marchés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accords-cadres, des marchés subséquents et de prendre toute décision concernant leurs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avenants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40 000€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7B950-485F-49CE-8065-F6C432728370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2F01A-6B27-44A6-9960-BD16DED8DD67}"/>
              </a:ext>
            </a:extLst>
          </p:cNvPr>
          <p:cNvSpPr/>
          <p:nvPr/>
        </p:nvSpPr>
        <p:spPr bwMode="auto">
          <a:xfrm>
            <a:off x="3871519" y="1091290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08 décembre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6CC54-17F1-46F6-3030-542779A76501}"/>
              </a:ext>
            </a:extLst>
          </p:cNvPr>
          <p:cNvSpPr/>
          <p:nvPr/>
        </p:nvSpPr>
        <p:spPr bwMode="auto">
          <a:xfrm>
            <a:off x="244444" y="2128378"/>
            <a:ext cx="8524252" cy="4518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3664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75304" y="1675710"/>
            <a:ext cx="8224838" cy="4901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Approuver les prestataires des marchés </a:t>
            </a:r>
            <a:r>
              <a:rPr lang="fr-FR" sz="1400" dirty="0"/>
              <a:t>à procédure adaptée d’un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montant inférieur à 50 000 €HT </a:t>
            </a:r>
            <a:r>
              <a:rPr lang="fr-FR" sz="1400" dirty="0"/>
              <a:t>et procéder à la signature des dossiers et documents afférents,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Intenter, au nom du SAGEBA,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actions en justice ou de défendre le SAGEBA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dans les actions intentées contre lui.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Effectuer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demandes de subventions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auprès des organismes financeurs et signer les dossiers et documents afférents,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Signer les conventions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passées entre le SAGEBA et ses partenaires,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l’acquisition et la réparation de matériel en fonctionnemen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 dont les montants n’excèdent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5 000€ HT,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contrats d’assurance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Décider de la réforme et de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cession à titre gratuit ou onéreux des biens meubles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 SAGEBA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5 000€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conventions de location et de répartition de charges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afférentes lorsque le SAGEBA est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locataire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d’un tiers pour les besoins de ses compétences,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Créer, modifier ou supprimer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régies comptables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nécessaires au fonctionnement des services,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1 000€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Fixer et régler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rémunérations et les frais et honoraires des avocats, notaires, avoués, huissiers de justice et experts,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Prendre toute décision concernant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préparation, la passation, l’exécution et le règlement des marchés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accords-cadres, des marchés subséquents et de prendre toute décision concernant leurs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avenants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40 000€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7B950-485F-49CE-8065-F6C432728370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2F01A-6B27-44A6-9960-BD16DED8DD67}"/>
              </a:ext>
            </a:extLst>
          </p:cNvPr>
          <p:cNvSpPr/>
          <p:nvPr/>
        </p:nvSpPr>
        <p:spPr bwMode="auto">
          <a:xfrm>
            <a:off x="3871519" y="1091290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08 décembre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6CC54-17F1-46F6-3030-542779A76501}"/>
              </a:ext>
            </a:extLst>
          </p:cNvPr>
          <p:cNvSpPr/>
          <p:nvPr/>
        </p:nvSpPr>
        <p:spPr bwMode="auto">
          <a:xfrm>
            <a:off x="375304" y="2599164"/>
            <a:ext cx="8524252" cy="4518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099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75304" y="1675710"/>
            <a:ext cx="8224838" cy="4901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Approuver les prestataires des marchés </a:t>
            </a:r>
            <a:r>
              <a:rPr lang="fr-FR" sz="1400" dirty="0"/>
              <a:t>à procédure adaptée d’un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montant inférieur à 50 000 €HT </a:t>
            </a:r>
            <a:r>
              <a:rPr lang="fr-FR" sz="1400" dirty="0"/>
              <a:t>et procéder à la signature des dossiers et documents afférents,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Intenter, au nom du SAGEBA,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actions en justice ou de défendre le SAGEBA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dans les actions intentées contre lui.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Effectuer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demandes de subventions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auprès des organismes financeurs et signer les dossiers et documents afférents,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Signer les conventions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passées entre le SAGEBA et ses partenaires,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l’acquisition et la réparation de matériel en fonctionnemen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 dont les montants n’excèdent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5 000€ HT,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contrats d’assurance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Décider de la réforme et de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cession à titre gratuit ou onéreux des biens meubles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 SAGEBA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5 000€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conventions de location et de répartition de charges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afférentes lorsque le SAGEBA est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locataire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d’un tiers pour les besoins de ses compétences,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Créer, modifier ou supprimer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régies comptables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nécessaires au fonctionnement des services,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1 000€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Fixer et régler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rémunérations et les frais et honoraires des avocats, notaires, avoués, huissiers de justice et experts,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Prendre toute décision concernant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préparation, la passation, l’exécution et le règlement des marchés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accords-cadres, des marchés subséquents et de prendre toute décision concernant leurs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avenants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40 000€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7B950-485F-49CE-8065-F6C432728370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2F01A-6B27-44A6-9960-BD16DED8DD67}"/>
              </a:ext>
            </a:extLst>
          </p:cNvPr>
          <p:cNvSpPr/>
          <p:nvPr/>
        </p:nvSpPr>
        <p:spPr bwMode="auto">
          <a:xfrm>
            <a:off x="3871519" y="1091290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08 décembre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6CC54-17F1-46F6-3030-542779A76501}"/>
              </a:ext>
            </a:extLst>
          </p:cNvPr>
          <p:cNvSpPr/>
          <p:nvPr/>
        </p:nvSpPr>
        <p:spPr bwMode="auto">
          <a:xfrm>
            <a:off x="375304" y="3023856"/>
            <a:ext cx="8524252" cy="334979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595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75304" y="1675710"/>
            <a:ext cx="8224838" cy="4901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Approuver les prestataires des marchés </a:t>
            </a:r>
            <a:r>
              <a:rPr lang="fr-FR" sz="1400" dirty="0"/>
              <a:t>à procédure adaptée d’un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montant inférieur à 50 000 €HT </a:t>
            </a:r>
            <a:r>
              <a:rPr lang="fr-FR" sz="1400" dirty="0"/>
              <a:t>et procéder à la signature des dossiers et documents afférents,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Intenter, au nom du SAGEBA,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actions en justice ou de défendre le SAGEBA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dans les actions intentées contre lui.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Effectuer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demandes de subventions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auprès des organismes financeurs et signer les dossiers et documents afférents,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Signer les conventions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passées entre le SAGEBA et ses partenaires,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l’acquisition et la réparation de matériel en fonctionnemen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 dont les montants n’excèdent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5 000€ HT,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contrats d’assurance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Décider de la réforme et de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cession à titre gratuit ou onéreux des biens meubles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 SAGEBA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5 000€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conventions de location et de répartition de charges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afférentes lorsque le SAGEBA est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locataire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d’un tiers pour les besoins de ses compétences,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Créer, modifier ou supprimer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régies comptables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nécessaires au fonctionnement des services,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1 000€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Fixer et régler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rémunérations et les frais et honoraires des avocats, notaires, avoués, huissiers de justice et experts,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Prendre toute décision concernant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préparation, la passation, l’exécution et le règlement des marchés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accords-cadres, des marchés subséquents et de prendre toute décision concernant leurs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avenants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40 000€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7B950-485F-49CE-8065-F6C432728370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2F01A-6B27-44A6-9960-BD16DED8DD67}"/>
              </a:ext>
            </a:extLst>
          </p:cNvPr>
          <p:cNvSpPr/>
          <p:nvPr/>
        </p:nvSpPr>
        <p:spPr bwMode="auto">
          <a:xfrm>
            <a:off x="3871519" y="1091290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08 décembre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6CC54-17F1-46F6-3030-542779A76501}"/>
              </a:ext>
            </a:extLst>
          </p:cNvPr>
          <p:cNvSpPr/>
          <p:nvPr/>
        </p:nvSpPr>
        <p:spPr bwMode="auto">
          <a:xfrm>
            <a:off x="443620" y="3332495"/>
            <a:ext cx="8524252" cy="4518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56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75304" y="1675710"/>
            <a:ext cx="8224838" cy="4901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Approuver les prestataires des marchés </a:t>
            </a:r>
            <a:r>
              <a:rPr lang="fr-FR" sz="1400" dirty="0"/>
              <a:t>à procédure adaptée d’un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montant inférieur à 50 000 €HT </a:t>
            </a:r>
            <a:r>
              <a:rPr lang="fr-FR" sz="1400" dirty="0"/>
              <a:t>et procéder à la signature des dossiers et documents afférents,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Intenter, au nom du SAGEBA,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actions en justice ou de défendre le SAGEBA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dans les actions intentées contre lui.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Effectuer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demandes de subventions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auprès des organismes financeurs et signer les dossiers et documents afférents,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Signer les conventions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passées entre le SAGEBA et ses partenaires,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l’acquisition et la réparation de matériel en fonctionnemen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 dont les montants n’excèdent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5 000€ HT,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contrats d’assurance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Décider de la réforme et de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cession à titre gratuit ou onéreux des biens meubles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 SAGEBA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5 000€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conventions de location et de répartition de charges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afférentes lorsque le SAGEBA est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locataire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d’un tiers pour les besoins de ses compétences,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Créer, modifier ou supprimer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régies comptables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nécessaires au fonctionnement des services,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1 000€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Fixer et régler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rémunérations et les frais et honoraires des avocats, notaires, avoués, huissiers de justice et experts,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Prendre toute décision concernant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préparation, la passation, l’exécution et le règlement des marchés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accords-cadres, des marchés subséquents et de prendre toute décision concernant leurs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avenants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40 000€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7B950-485F-49CE-8065-F6C432728370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2F01A-6B27-44A6-9960-BD16DED8DD67}"/>
              </a:ext>
            </a:extLst>
          </p:cNvPr>
          <p:cNvSpPr/>
          <p:nvPr/>
        </p:nvSpPr>
        <p:spPr bwMode="auto">
          <a:xfrm>
            <a:off x="3871519" y="1091290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08 décembre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6CC54-17F1-46F6-3030-542779A76501}"/>
              </a:ext>
            </a:extLst>
          </p:cNvPr>
          <p:cNvSpPr/>
          <p:nvPr/>
        </p:nvSpPr>
        <p:spPr bwMode="auto">
          <a:xfrm>
            <a:off x="443620" y="3748134"/>
            <a:ext cx="8524252" cy="289711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318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75304" y="1675710"/>
            <a:ext cx="8224838" cy="4901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Approuver les prestataires des marchés </a:t>
            </a:r>
            <a:r>
              <a:rPr lang="fr-FR" sz="1400" dirty="0"/>
              <a:t>à procédure adaptée d’un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montant inférieur à 50 000 €HT </a:t>
            </a:r>
            <a:r>
              <a:rPr lang="fr-FR" sz="1400" dirty="0"/>
              <a:t>et procéder à la signature des dossiers et documents afférents,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Intenter, au nom du SAGEBA,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actions en justice ou de défendre le SAGEBA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dans les actions intentées contre lui.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Effectuer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demandes de subventions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auprès des organismes financeurs et signer les dossiers et documents afférents,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Signer les conventions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passées entre le SAGEBA et ses partenaires,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l’acquisition et la réparation de matériel en fonctionnemen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 dont les montants n’excèdent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5 000€ HT,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contrats d’assurance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Décider de la réforme et de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cession à titre gratuit ou onéreux des biens meubles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 SAGEBA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5 000€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conventions de location et de répartition de charges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afférentes lorsque le SAGEBA est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locataire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d’un tiers pour les besoins de ses compétences,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Créer, modifier ou supprimer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régies comptables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nécessaires au fonctionnement des services,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1 000€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Fixer et régler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rémunérations et les frais et honoraires des avocats, notaires, avoués, huissiers de justice et experts,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Prendre toute décision concernant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préparation, la passation, l’exécution et le règlement des marchés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accords-cadres, des marchés subséquents et de prendre toute décision concernant leurs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avenants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40 000€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7B950-485F-49CE-8065-F6C432728370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2F01A-6B27-44A6-9960-BD16DED8DD67}"/>
              </a:ext>
            </a:extLst>
          </p:cNvPr>
          <p:cNvSpPr/>
          <p:nvPr/>
        </p:nvSpPr>
        <p:spPr bwMode="auto">
          <a:xfrm>
            <a:off x="3871519" y="1091290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08 décembre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6CC54-17F1-46F6-3030-542779A76501}"/>
              </a:ext>
            </a:extLst>
          </p:cNvPr>
          <p:cNvSpPr/>
          <p:nvPr/>
        </p:nvSpPr>
        <p:spPr bwMode="auto">
          <a:xfrm>
            <a:off x="375304" y="4047718"/>
            <a:ext cx="8524252" cy="4518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015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75304" y="1675710"/>
            <a:ext cx="8224838" cy="4901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Approuver les prestataires des marchés </a:t>
            </a:r>
            <a:r>
              <a:rPr lang="fr-FR" sz="1400" dirty="0"/>
              <a:t>à procédure adaptée d’un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montant inférieur à 50 000 €HT </a:t>
            </a:r>
            <a:r>
              <a:rPr lang="fr-FR" sz="1400" dirty="0"/>
              <a:t>et procéder à la signature des dossiers et documents afférents,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Intenter, au nom du SAGEBA,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actions en justice ou de défendre le SAGEBA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dans les actions intentées contre lui.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Effectuer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demandes de subventions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auprès des organismes financeurs et signer les dossiers et documents afférents,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Signer les conventions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passées entre le SAGEBA et ses partenaires,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l’acquisition et la réparation de matériel en fonctionnemen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 dont les montants n’excèdent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5 000€ HT,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contrats d’assurance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Décider de la réforme et de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cession à titre gratuit ou onéreux des biens meubles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 SAGEBA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5 000€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conventions de location et de répartition de charges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afférentes lorsque le SAGEBA est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locataire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d’un tiers pour les besoins de ses compétences,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Créer, modifier ou supprimer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régies comptables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nécessaires au fonctionnement des services,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1 000€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Fixer et régler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rémunérations et les frais et honoraires des avocats, notaires, avoués, huissiers de justice et experts,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Prendre toute décision concernant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préparation, la passation, l’exécution et le règlement des marchés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accords-cadres, des marchés subséquents et de prendre toute décision concernant leurs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avenants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40 000€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7B950-485F-49CE-8065-F6C432728370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2F01A-6B27-44A6-9960-BD16DED8DD67}"/>
              </a:ext>
            </a:extLst>
          </p:cNvPr>
          <p:cNvSpPr/>
          <p:nvPr/>
        </p:nvSpPr>
        <p:spPr bwMode="auto">
          <a:xfrm>
            <a:off x="3871519" y="1091290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08 décembre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6CC54-17F1-46F6-3030-542779A76501}"/>
              </a:ext>
            </a:extLst>
          </p:cNvPr>
          <p:cNvSpPr/>
          <p:nvPr/>
        </p:nvSpPr>
        <p:spPr bwMode="auto">
          <a:xfrm>
            <a:off x="375304" y="4482285"/>
            <a:ext cx="8524252" cy="4518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343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75304" y="1675710"/>
            <a:ext cx="8224838" cy="4901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Approuver les prestataires des marchés </a:t>
            </a:r>
            <a:r>
              <a:rPr lang="fr-FR" sz="1400" dirty="0"/>
              <a:t>à procédure adaptée d’un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montant inférieur à 50 000 €HT </a:t>
            </a:r>
            <a:r>
              <a:rPr lang="fr-FR" sz="1400" dirty="0"/>
              <a:t>et procéder à la signature des dossiers et documents afférents,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Intenter, au nom du SAGEBA,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actions en justice ou de défendre le SAGEBA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dans les actions intentées contre lui.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Effectuer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demandes de subventions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auprès des organismes financeurs et signer les dossiers et documents afférents,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Signer les conventions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passées entre le SAGEBA et ses partenaires,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l’acquisition et la réparation de matériel en fonctionnemen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 dont les montants n’excèdent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5 000€ HT,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contrats d’assurance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Décider de la réforme et de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cession à titre gratuit ou onéreux des biens meubles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 SAGEBA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5 000€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conventions de location et de répartition de charges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afférentes lorsque le SAGEBA est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locataire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d’un tiers pour les besoins de ses compétences,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Créer, modifier ou supprimer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régies comptables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nécessaires au fonctionnement des services,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1 000€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Fixer et régler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rémunérations et les frais et honoraires des avocats, notaires, avoués, huissiers de justice et experts,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Prendre toute décision concernant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préparation, la passation, l’exécution et le règlement des marchés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accords-cadres, des marchés subséquents et de prendre toute décision concernant leurs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avenants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40 000€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7B950-485F-49CE-8065-F6C432728370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2F01A-6B27-44A6-9960-BD16DED8DD67}"/>
              </a:ext>
            </a:extLst>
          </p:cNvPr>
          <p:cNvSpPr/>
          <p:nvPr/>
        </p:nvSpPr>
        <p:spPr bwMode="auto">
          <a:xfrm>
            <a:off x="3871519" y="1091290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08 décembre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6CC54-17F1-46F6-3030-542779A76501}"/>
              </a:ext>
            </a:extLst>
          </p:cNvPr>
          <p:cNvSpPr/>
          <p:nvPr/>
        </p:nvSpPr>
        <p:spPr bwMode="auto">
          <a:xfrm>
            <a:off x="375304" y="4956363"/>
            <a:ext cx="8524252" cy="4518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472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75304" y="1675710"/>
            <a:ext cx="8224838" cy="4901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Approuver les prestataires des marchés </a:t>
            </a:r>
            <a:r>
              <a:rPr lang="fr-FR" sz="1400" dirty="0"/>
              <a:t>à procédure adaptée d’un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montant inférieur à 50 000 €HT </a:t>
            </a:r>
            <a:r>
              <a:rPr lang="fr-FR" sz="1400" dirty="0"/>
              <a:t>et procéder à la signature des dossiers et documents afférents,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Intenter, au nom du SAGEBA,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actions en justice ou de défendre le SAGEBA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dans les actions intentées contre lui.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Effectuer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demandes de subventions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auprès des organismes financeurs et signer les dossiers et documents afférents,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Signer les conventions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passées entre le SAGEBA et ses partenaires,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l’acquisition et la réparation de matériel en fonctionnemen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 dont les montants n’excèdent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5 000€ HT,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contrats d’assurance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Décider de la réforme et de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cession à titre gratuit ou onéreux des biens meubles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 SAGEBA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5 000€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conventions de location et de répartition de charges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afférentes lorsque le SAGEBA est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locataire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d’un tiers pour les besoins de ses compétences,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Créer, modifier ou supprimer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régies comptables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nécessaires au fonctionnement des services,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1 000€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Fixer et régler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rémunérations et les frais et honoraires des avocats, notaires, avoués, huissiers de justice et experts,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Prendre toute décision concernant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préparation, la passation, l’exécution et le règlement des marchés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accords-cadres, des marchés subséquents et de prendre toute décision concernant leurs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avenants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40 000€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7B950-485F-49CE-8065-F6C432728370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2F01A-6B27-44A6-9960-BD16DED8DD67}"/>
              </a:ext>
            </a:extLst>
          </p:cNvPr>
          <p:cNvSpPr/>
          <p:nvPr/>
        </p:nvSpPr>
        <p:spPr bwMode="auto">
          <a:xfrm>
            <a:off x="3871519" y="1091290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08 décembre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6CC54-17F1-46F6-3030-542779A76501}"/>
              </a:ext>
            </a:extLst>
          </p:cNvPr>
          <p:cNvSpPr/>
          <p:nvPr/>
        </p:nvSpPr>
        <p:spPr bwMode="auto">
          <a:xfrm>
            <a:off x="375304" y="5405738"/>
            <a:ext cx="8524252" cy="4518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45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71C9B57-368E-4092-BB58-DF408C77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81" y="2175312"/>
            <a:ext cx="8224838" cy="106283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Nomination du secrétaire de séance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EE0D67-D48C-4892-8F34-EB39584F7E0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7963" y="6491288"/>
            <a:ext cx="2128837" cy="366712"/>
          </a:xfrm>
        </p:spPr>
        <p:txBody>
          <a:bodyPr/>
          <a:lstStyle/>
          <a:p>
            <a:fld id="{DDBE029F-9EE7-442E-9FE5-5878639DF477}" type="slidenum">
              <a:rPr lang="fr-FR" altLang="fr-FR" smtClean="0"/>
              <a:pPr/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48202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75304" y="1675710"/>
            <a:ext cx="8224838" cy="4901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Approuver les prestataires des marchés </a:t>
            </a:r>
            <a:r>
              <a:rPr lang="fr-FR" sz="1400" dirty="0"/>
              <a:t>à procédure adaptée d’un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montant inférieur à 50 000 €HT </a:t>
            </a:r>
            <a:r>
              <a:rPr lang="fr-FR" sz="1400" dirty="0"/>
              <a:t>et procéder à la signature des dossiers et documents afférents,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Intenter, au nom du SAGEBA,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actions en justice ou de défendre le SAGEBA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dans les actions intentées contre lui.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Effectuer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demandes de subventions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auprès des organismes financeurs et signer les dossiers et documents afférents,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Signer les conventions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passées entre le SAGEBA et ses partenaires,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l’acquisition et la réparation de matériel en fonctionnemen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 dont les montants n’excèdent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5 000€ HT,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Passer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contrats d’assurance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Décider de la réforme et de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cession à titre gratuit ou onéreux des biens meubles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 SAGEBA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5 000€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conventions de location et de répartition de charges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afférentes lorsque le SAGEBA est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locataire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d’un tiers pour les besoins de ses compétences,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Créer, modifier ou supprimer des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régies comptables 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nécessaires au fonctionnement des services, dont la valeur n’excède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1 000€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Fixer et régler les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rémunérations et les frais et honoraires des avocats, notaires, avoués, huissiers de justice et experts,</a:t>
            </a:r>
            <a:endParaRPr lang="fr-FR" sz="1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Prendre toute décision concernant la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préparation, la passation, l’exécution et le règlement des marchés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accords-cadres, des marchés subséquents et de prendre toute décision concernant leurs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avenants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40 000€ HT</a:t>
            </a:r>
            <a:r>
              <a:rPr lang="fr-FR" sz="1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D7B950-485F-49CE-8065-F6C432728370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2F01A-6B27-44A6-9960-BD16DED8DD67}"/>
              </a:ext>
            </a:extLst>
          </p:cNvPr>
          <p:cNvSpPr/>
          <p:nvPr/>
        </p:nvSpPr>
        <p:spPr bwMode="auto">
          <a:xfrm>
            <a:off x="3871519" y="1091290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08 décembre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6CC54-17F1-46F6-3030-542779A76501}"/>
              </a:ext>
            </a:extLst>
          </p:cNvPr>
          <p:cNvSpPr/>
          <p:nvPr/>
        </p:nvSpPr>
        <p:spPr bwMode="auto">
          <a:xfrm>
            <a:off x="375304" y="5845729"/>
            <a:ext cx="8524252" cy="7312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390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9D72A-D1E0-7D6B-D1DD-ACD4F1BBFC33}"/>
              </a:ext>
            </a:extLst>
          </p:cNvPr>
          <p:cNvSpPr/>
          <p:nvPr/>
        </p:nvSpPr>
        <p:spPr bwMode="auto">
          <a:xfrm>
            <a:off x="309874" y="1983018"/>
            <a:ext cx="8524252" cy="73125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815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903EC-B516-0A3A-27E9-05538CF54611}"/>
              </a:ext>
            </a:extLst>
          </p:cNvPr>
          <p:cNvSpPr/>
          <p:nvPr/>
        </p:nvSpPr>
        <p:spPr bwMode="auto">
          <a:xfrm>
            <a:off x="349514" y="2679826"/>
            <a:ext cx="8524252" cy="30605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840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7E8BC-79CB-879F-356A-80F2CDBC3ED2}"/>
              </a:ext>
            </a:extLst>
          </p:cNvPr>
          <p:cNvSpPr/>
          <p:nvPr/>
        </p:nvSpPr>
        <p:spPr bwMode="auto">
          <a:xfrm>
            <a:off x="309874" y="2978590"/>
            <a:ext cx="8524252" cy="402671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502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DFFD9-84D4-7089-AA5C-CED8AA6ECD0C}"/>
              </a:ext>
            </a:extLst>
          </p:cNvPr>
          <p:cNvSpPr/>
          <p:nvPr/>
        </p:nvSpPr>
        <p:spPr bwMode="auto">
          <a:xfrm>
            <a:off x="349514" y="3349782"/>
            <a:ext cx="8524252" cy="53415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275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F41B55-B8A3-3E72-D732-5362ED4668FB}"/>
              </a:ext>
            </a:extLst>
          </p:cNvPr>
          <p:cNvSpPr/>
          <p:nvPr/>
        </p:nvSpPr>
        <p:spPr bwMode="auto">
          <a:xfrm>
            <a:off x="309874" y="3874884"/>
            <a:ext cx="8524252" cy="47983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317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31F80F-DD43-63D6-C90F-136D9F764CAC}"/>
              </a:ext>
            </a:extLst>
          </p:cNvPr>
          <p:cNvSpPr/>
          <p:nvPr/>
        </p:nvSpPr>
        <p:spPr bwMode="auto">
          <a:xfrm>
            <a:off x="349514" y="4372824"/>
            <a:ext cx="8524252" cy="47983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140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31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870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A6D28-C6E2-84FF-B900-3E94BC5F27EF}"/>
              </a:ext>
            </a:extLst>
          </p:cNvPr>
          <p:cNvSpPr/>
          <p:nvPr/>
        </p:nvSpPr>
        <p:spPr bwMode="auto">
          <a:xfrm>
            <a:off x="309874" y="4834551"/>
            <a:ext cx="8524252" cy="47983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87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10782" y="2257345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pPr marL="0" indent="0">
              <a:buNone/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1. Adoption des procès-verbaux des conseil syndicaux du 28 février et du 21 mars 2023</a:t>
            </a:r>
          </a:p>
          <a:p>
            <a:pPr marL="342900" lvl="0" indent="-342900">
              <a:buFont typeface="+mj-lt"/>
              <a:buAutoNum type="arabicPeriod"/>
            </a:pP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473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CA1A9-4769-0F47-7493-25589292A959}"/>
              </a:ext>
            </a:extLst>
          </p:cNvPr>
          <p:cNvSpPr/>
          <p:nvPr/>
        </p:nvSpPr>
        <p:spPr bwMode="auto">
          <a:xfrm>
            <a:off x="309874" y="5287225"/>
            <a:ext cx="8524252" cy="28971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318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18ADA-93A0-DD67-98DF-20CA0F2F8F52}"/>
              </a:ext>
            </a:extLst>
          </p:cNvPr>
          <p:cNvSpPr/>
          <p:nvPr/>
        </p:nvSpPr>
        <p:spPr bwMode="auto">
          <a:xfrm>
            <a:off x="349514" y="5562172"/>
            <a:ext cx="8524252" cy="49459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377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71B0FA7-9D46-4A61-94FA-F80346170CE4}"/>
              </a:ext>
            </a:extLst>
          </p:cNvPr>
          <p:cNvSpPr txBox="1">
            <a:spLocks/>
          </p:cNvSpPr>
          <p:nvPr/>
        </p:nvSpPr>
        <p:spPr>
          <a:xfrm>
            <a:off x="349514" y="1786023"/>
            <a:ext cx="8224838" cy="4875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fr-FR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12.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et signer tout convention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groupement de commandes pour la passation de marchés et accords-cadres, des marchés subséque</a:t>
            </a:r>
            <a:r>
              <a:rPr lang="fr-FR" sz="1600" dirty="0">
                <a:ea typeface="Times New Roman" panose="02020603050405020304" pitchFamily="18" charset="0"/>
              </a:rPr>
              <a:t>nts et de prendre toute décision concernant leurs avenants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40 000€ HT</a:t>
            </a:r>
            <a:r>
              <a:rPr lang="fr-FR" sz="1600" dirty="0"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13. 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 de partenariat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14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toute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convention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la réalisation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prestations de services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15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à la déclaration, à l’enregistrement et à l’autorisation au titre de la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loi sur l’eau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16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Etablir, conclure et signer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documents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liés aux demandes d’examens au cas par cas concernant la soumission ou non aux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études environnementales des projets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17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Demander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autorisations liées à l’application du droit des sols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(déclaration préalable et permis d’aménager),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18</a:t>
            </a:r>
            <a:r>
              <a:rPr lang="fr-F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Conclure toute convention ayant pour objet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l’établissement de servitudes au profit ou à la charge du SAGEBA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1600" dirty="0"/>
              <a:t>19</a:t>
            </a:r>
            <a:r>
              <a:rPr lang="fr-F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Réaliser les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lignes de trésorerie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dans la limite de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 sur le budget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20. Conclure des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transactions avec des tiers dans le cadre de sinistres, de désordres, de contentieux ou de précontentieux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pour des montants n’excédant pas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50 000€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21. Signer </a:t>
            </a:r>
            <a:r>
              <a:rPr lang="fr-FR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les dossiers d’autorisations environnementaux </a:t>
            </a:r>
            <a:r>
              <a:rPr lang="fr-FR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uniques et les formulaires qui y sont liés.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53FB21-9F95-480F-A232-D874BE566242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président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838F2-2C41-49E7-938A-59ED75385E7D}"/>
              </a:ext>
            </a:extLst>
          </p:cNvPr>
          <p:cNvSpPr/>
          <p:nvPr/>
        </p:nvSpPr>
        <p:spPr bwMode="auto">
          <a:xfrm>
            <a:off x="3684968" y="1006118"/>
            <a:ext cx="5272481" cy="4026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17 septembre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18ADA-93A0-DD67-98DF-20CA0F2F8F52}"/>
              </a:ext>
            </a:extLst>
          </p:cNvPr>
          <p:cNvSpPr/>
          <p:nvPr/>
        </p:nvSpPr>
        <p:spPr bwMode="auto">
          <a:xfrm>
            <a:off x="349514" y="6050285"/>
            <a:ext cx="8524252" cy="494596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63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34980" y="2073989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6. Délégation de pouvoir</a:t>
            </a:r>
            <a:r>
              <a:rPr lang="fr-FR" sz="1800" i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au bureau </a:t>
            </a:r>
          </a:p>
          <a:p>
            <a:pPr marL="0" indent="0">
              <a:buNone/>
            </a:pPr>
            <a:endParaRPr lang="fr-FR" sz="4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43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076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F8698CFC-7846-4747-8CFF-4EBED521D2BF}"/>
              </a:ext>
            </a:extLst>
          </p:cNvPr>
          <p:cNvSpPr txBox="1">
            <a:spLocks/>
          </p:cNvSpPr>
          <p:nvPr/>
        </p:nvSpPr>
        <p:spPr>
          <a:xfrm>
            <a:off x="459581" y="2636705"/>
            <a:ext cx="8224838" cy="3825509"/>
          </a:xfrm>
          <a:prstGeom prst="rect">
            <a:avLst/>
          </a:prstGeom>
        </p:spPr>
        <p:txBody>
          <a:bodyPr/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b="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Afin de faciliter les procédures, il est proposé d’autoriser le bureau à signer l’attribution des marchés jusqu’à un certain seuil.</a:t>
            </a:r>
          </a:p>
          <a:p>
            <a:pPr algn="just"/>
            <a:endParaRPr lang="fr-FR" sz="1800" dirty="0">
              <a:ea typeface="Times New Roman" panose="02020603050405020304" pitchFamily="18" charset="0"/>
            </a:endParaRPr>
          </a:p>
          <a:p>
            <a:pPr algn="just"/>
            <a:endParaRPr lang="fr-FR" sz="1800" b="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fr-FR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Actuellement : délégation au bureau pour l’approbation des prestataires des marchés à procédure adaptée (études et travaux) pour un montant inférieur à </a:t>
            </a:r>
            <a:r>
              <a:rPr lang="fr-FR" sz="18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50</a:t>
            </a:r>
            <a:r>
              <a:rPr lang="fr-FR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 000 euros HT </a:t>
            </a:r>
            <a:r>
              <a:rPr lang="fr-FR" sz="1800" dirty="0"/>
              <a:t>(70 000€ HT précédemment). </a:t>
            </a:r>
          </a:p>
          <a:p>
            <a:pPr marL="0" indent="0" algn="just">
              <a:buNone/>
            </a:pPr>
            <a:endParaRPr lang="fr-F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fr-FR" sz="2400" dirty="0">
                <a:solidFill>
                  <a:schemeClr val="accent6"/>
                </a:solidFill>
              </a:rPr>
              <a:t>Proposition 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802F55-922B-4BD7-A453-977BF4C28E55}"/>
              </a:ext>
            </a:extLst>
          </p:cNvPr>
          <p:cNvSpPr txBox="1">
            <a:spLocks/>
          </p:cNvSpPr>
          <p:nvPr/>
        </p:nvSpPr>
        <p:spPr>
          <a:xfrm>
            <a:off x="1257300" y="560417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Délégation de pouvoir au bureau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D4227A-3347-4044-A4E5-59250D176A37}"/>
              </a:ext>
            </a:extLst>
          </p:cNvPr>
          <p:cNvSpPr/>
          <p:nvPr/>
        </p:nvSpPr>
        <p:spPr bwMode="auto">
          <a:xfrm>
            <a:off x="2953577" y="1370410"/>
            <a:ext cx="5730842" cy="7420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Identique à la délibération du 8 décembre 2020 –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élection du président M. HAUDRECHRY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2552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98042" y="2420830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7. Vote sur la fixation des indemnités perçues par le président et les vice-présidents </a:t>
            </a:r>
          </a:p>
          <a:p>
            <a:endParaRPr lang="fr-FR" sz="4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4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45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455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8C729CE-BC4A-49D3-BFAF-7D0578604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904" y="2027978"/>
            <a:ext cx="7675927" cy="4261216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A2B054E-5EC3-418C-9DC0-7EF5E14A8CE5}"/>
              </a:ext>
            </a:extLst>
          </p:cNvPr>
          <p:cNvSpPr/>
          <p:nvPr/>
        </p:nvSpPr>
        <p:spPr bwMode="auto">
          <a:xfrm>
            <a:off x="644904" y="5036024"/>
            <a:ext cx="7460871" cy="27295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CA1284-360C-4567-891E-BE7DE38E03E5}"/>
              </a:ext>
            </a:extLst>
          </p:cNvPr>
          <p:cNvSpPr txBox="1">
            <a:spLocks/>
          </p:cNvSpPr>
          <p:nvPr/>
        </p:nvSpPr>
        <p:spPr>
          <a:xfrm>
            <a:off x="1064353" y="568806"/>
            <a:ext cx="8440374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Fixation indemnités président et vice-présidents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310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188" y="2413000"/>
            <a:ext cx="7777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v"/>
              <a:defRPr/>
            </a:pPr>
            <a:endParaRPr lang="fr-FR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dirty="0"/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366114" y="1478996"/>
            <a:ext cx="8411771" cy="3766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just"/>
            <a:r>
              <a:rPr lang="fr-FR" dirty="0"/>
              <a:t>Le SAGEBA est situé dans la tranche de population suivante : de 20 000 à 49 999 habitants.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L</a:t>
            </a:r>
            <a:r>
              <a:rPr lang="fr-FR" dirty="0"/>
              <a:t>e taux maximum de l’indemnité par rapport au montant du traitement brut terminal de l'échelle indiciaire de la fonction publique pour cette tranche de population est de 25,59 % pour le président et de 10,04 % pour les vice-présidents, </a:t>
            </a:r>
          </a:p>
          <a:p>
            <a:pPr algn="just"/>
            <a:endParaRPr lang="fr-FR" b="1" dirty="0">
              <a:solidFill>
                <a:schemeClr val="accent6"/>
              </a:solidFill>
            </a:endParaRPr>
          </a:p>
          <a:p>
            <a:pPr algn="just"/>
            <a:r>
              <a:rPr lang="fr-FR" dirty="0"/>
              <a:t>soit respectivement un montant maximum :</a:t>
            </a:r>
          </a:p>
          <a:p>
            <a:pPr algn="just"/>
            <a:endParaRPr lang="fr-FR" sz="2000" b="1" dirty="0">
              <a:solidFill>
                <a:schemeClr val="accent6"/>
              </a:solidFill>
            </a:endParaRPr>
          </a:p>
          <a:p>
            <a:pPr algn="just"/>
            <a:r>
              <a:rPr lang="fr-FR" sz="2000" b="1" dirty="0">
                <a:solidFill>
                  <a:schemeClr val="accent6"/>
                </a:solidFill>
              </a:rPr>
              <a:t>Président : 995,30 € bruts mensuels </a:t>
            </a:r>
          </a:p>
          <a:p>
            <a:pPr algn="just"/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chemeClr val="accent6"/>
                </a:solidFill>
              </a:rPr>
              <a:t>Vice-présidents : 398,27 € bruts mensuels   </a:t>
            </a:r>
            <a:endParaRPr lang="fr-FR" dirty="0"/>
          </a:p>
          <a:p>
            <a:pPr algn="just"/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53677-AAB4-4235-8E7E-EA0381E3F968}"/>
              </a:ext>
            </a:extLst>
          </p:cNvPr>
          <p:cNvSpPr txBox="1">
            <a:spLocks/>
          </p:cNvSpPr>
          <p:nvPr/>
        </p:nvSpPr>
        <p:spPr>
          <a:xfrm>
            <a:off x="1064353" y="568806"/>
            <a:ext cx="8440374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Fixation indemnités président et vice-présidents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887B586-8E8D-F4F3-E977-F387462E1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477494"/>
              </p:ext>
            </p:extLst>
          </p:nvPr>
        </p:nvGraphicFramePr>
        <p:xfrm>
          <a:off x="1720158" y="5379004"/>
          <a:ext cx="4345664" cy="845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058">
                  <a:extLst>
                    <a:ext uri="{9D8B030D-6E8A-4147-A177-3AD203B41FA5}">
                      <a16:colId xmlns:a16="http://schemas.microsoft.com/office/drawing/2014/main" val="3190328521"/>
                    </a:ext>
                  </a:extLst>
                </a:gridCol>
                <a:gridCol w="2168606">
                  <a:extLst>
                    <a:ext uri="{9D8B030D-6E8A-4147-A177-3AD203B41FA5}">
                      <a16:colId xmlns:a16="http://schemas.microsoft.com/office/drawing/2014/main" val="1127651335"/>
                    </a:ext>
                  </a:extLst>
                </a:gridCol>
              </a:tblGrid>
              <a:tr h="327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Mars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Avril 2023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82829"/>
                  </a:ext>
                </a:extLst>
              </a:tr>
              <a:tr h="429234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Président : 805€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Vice-président : 242€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 630€</a:t>
                      </a:r>
                    </a:p>
                    <a:p>
                      <a:r>
                        <a:rPr lang="fr-FR" sz="1400" dirty="0"/>
                        <a:t> 220€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0993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6318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5CCF8EF-58D2-ED76-1944-85800336AC8F}"/>
              </a:ext>
            </a:extLst>
          </p:cNvPr>
          <p:cNvSpPr txBox="1">
            <a:spLocks/>
          </p:cNvSpPr>
          <p:nvPr/>
        </p:nvSpPr>
        <p:spPr>
          <a:xfrm>
            <a:off x="636943" y="3530851"/>
            <a:ext cx="8224838" cy="2903588"/>
          </a:xfrm>
          <a:prstGeom prst="rect">
            <a:avLst/>
          </a:prstGeom>
        </p:spPr>
        <p:txBody>
          <a:bodyPr/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0F9B56-9D43-E1EC-678A-A358420459A6}"/>
              </a:ext>
            </a:extLst>
          </p:cNvPr>
          <p:cNvSpPr txBox="1"/>
          <p:nvPr/>
        </p:nvSpPr>
        <p:spPr>
          <a:xfrm>
            <a:off x="3670822" y="4033008"/>
            <a:ext cx="1720343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VOTE COMMUN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4A69B9-EDC7-0AFE-46C0-EA77D18A1D9D}"/>
              </a:ext>
            </a:extLst>
          </p:cNvPr>
          <p:cNvSpPr txBox="1"/>
          <p:nvPr/>
        </p:nvSpPr>
        <p:spPr>
          <a:xfrm>
            <a:off x="1904592" y="5241559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COMMUNES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E7F06B-56BF-8C5B-0184-27CDE0C9FEC7}"/>
              </a:ext>
            </a:extLst>
          </p:cNvPr>
          <p:cNvSpPr txBox="1"/>
          <p:nvPr/>
        </p:nvSpPr>
        <p:spPr>
          <a:xfrm>
            <a:off x="3760891" y="52109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1EDCFE-C304-BBD4-EBF9-3338C86ED17B}"/>
              </a:ext>
            </a:extLst>
          </p:cNvPr>
          <p:cNvSpPr txBox="1"/>
          <p:nvPr/>
        </p:nvSpPr>
        <p:spPr>
          <a:xfrm>
            <a:off x="6381133" y="5210960"/>
            <a:ext cx="7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CCRV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A5B8C5-9C65-C041-A7EF-24B5EC981FEE}"/>
              </a:ext>
            </a:extLst>
          </p:cNvPr>
          <p:cNvSpPr txBox="1"/>
          <p:nvPr/>
        </p:nvSpPr>
        <p:spPr>
          <a:xfrm>
            <a:off x="5028726" y="521096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CCPV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3EDBF50-9BA7-4486-ECA7-F5BE3A8A6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80429"/>
              </p:ext>
            </p:extLst>
          </p:nvPr>
        </p:nvGraphicFramePr>
        <p:xfrm>
          <a:off x="479567" y="1578055"/>
          <a:ext cx="8102851" cy="845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305">
                  <a:extLst>
                    <a:ext uri="{9D8B030D-6E8A-4147-A177-3AD203B41FA5}">
                      <a16:colId xmlns:a16="http://schemas.microsoft.com/office/drawing/2014/main" val="3190328521"/>
                    </a:ext>
                  </a:extLst>
                </a:gridCol>
                <a:gridCol w="4043546">
                  <a:extLst>
                    <a:ext uri="{9D8B030D-6E8A-4147-A177-3AD203B41FA5}">
                      <a16:colId xmlns:a16="http://schemas.microsoft.com/office/drawing/2014/main" val="1127651335"/>
                    </a:ext>
                  </a:extLst>
                </a:gridCol>
              </a:tblGrid>
              <a:tr h="327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Mars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Avril 2023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582829"/>
                  </a:ext>
                </a:extLst>
              </a:tr>
              <a:tr h="429234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Président : 805€ brut mensuel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Vice-président : 242€ brut mensuel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009937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F349ADDA-2F1E-EBBA-4149-00548952AA4E}"/>
              </a:ext>
            </a:extLst>
          </p:cNvPr>
          <p:cNvSpPr txBox="1">
            <a:spLocks/>
          </p:cNvSpPr>
          <p:nvPr/>
        </p:nvSpPr>
        <p:spPr>
          <a:xfrm>
            <a:off x="1064353" y="568806"/>
            <a:ext cx="8440374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Fixation indemnités président et vice-présidents</a:t>
            </a:r>
          </a:p>
        </p:txBody>
      </p:sp>
    </p:spTree>
    <p:extLst>
      <p:ext uri="{BB962C8B-B14F-4D97-AF65-F5344CB8AC3E}">
        <p14:creationId xmlns:p14="http://schemas.microsoft.com/office/powerpoint/2010/main" val="4120450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10782" y="2257345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Approbation du montant des cotisations SAGE et GEMA en 2023</a:t>
            </a:r>
          </a:p>
          <a:p>
            <a:pPr marL="342900" lvl="0" indent="-342900">
              <a:buFont typeface="+mj-lt"/>
              <a:buAutoNum type="arabicPeriod"/>
            </a:pP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49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706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287912" y="1740393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pPr marL="0" indent="0">
              <a:buNone/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2. Election du président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392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9E3FE-A11B-E4DD-D2C0-7348508B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Eléments de 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B7C809-01FA-D762-EF48-A4D3AB8AE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4838" cy="2509067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>
                <a:solidFill>
                  <a:schemeClr val="accent6"/>
                </a:solidFill>
              </a:rPr>
              <a:t>Augmentation des cotisations en 2023 </a:t>
            </a:r>
          </a:p>
          <a:p>
            <a:pPr marL="0" indent="0">
              <a:buNone/>
            </a:pPr>
            <a:r>
              <a:rPr lang="fr-FR" dirty="0"/>
              <a:t>conditionnée par la réalisation d’une analyse financière et prospective en 2022 permettant de proposer des scénarios financiers pour </a:t>
            </a:r>
            <a:r>
              <a:rPr lang="fr-FR" u="sng" dirty="0"/>
              <a:t>pérenniser</a:t>
            </a:r>
            <a:r>
              <a:rPr lang="fr-FR" dirty="0"/>
              <a:t> la collectivité (conseil syndical du 22 mars 2022)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B4153A-C9E2-CC18-D6E4-F937ED6039C9}"/>
              </a:ext>
            </a:extLst>
          </p:cNvPr>
          <p:cNvSpPr txBox="1"/>
          <p:nvPr/>
        </p:nvSpPr>
        <p:spPr>
          <a:xfrm>
            <a:off x="570602" y="3702867"/>
            <a:ext cx="8365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Analytique 2018-2022 </a:t>
            </a:r>
            <a:r>
              <a:rPr lang="fr-FR" dirty="0"/>
              <a:t>réalisé pour le conseil du 26 juin 2022 : </a:t>
            </a:r>
          </a:p>
          <a:p>
            <a:r>
              <a:rPr lang="fr-FR" dirty="0"/>
              <a:t>confirmation d’un déficit pouvant être comblé et d’excédents s’amenuisant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6"/>
                </a:solidFill>
              </a:rPr>
              <a:t>Projection financière 2022-2026 </a:t>
            </a:r>
            <a:r>
              <a:rPr lang="fr-FR" dirty="0"/>
              <a:t>réalisée pour le conseil du 28 février 2022, actualisée en juin 2022 et actualisée pour le bureau 31 janvier 2023 :</a:t>
            </a:r>
          </a:p>
          <a:p>
            <a:r>
              <a:rPr lang="fr-FR" dirty="0"/>
              <a:t>décalage de la fin des excédents à n+1 / n+2</a:t>
            </a:r>
          </a:p>
          <a:p>
            <a:r>
              <a:rPr lang="fr-FR" dirty="0"/>
              <a:t> 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6B8A8E62-F311-2BAD-C5BE-1682BAA214C4}"/>
              </a:ext>
            </a:extLst>
          </p:cNvPr>
          <p:cNvSpPr/>
          <p:nvPr/>
        </p:nvSpPr>
        <p:spPr bwMode="auto">
          <a:xfrm>
            <a:off x="230980" y="3839613"/>
            <a:ext cx="235390" cy="190123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83B6506A-92BA-8DD7-4124-A86CBBD2B7BF}"/>
              </a:ext>
            </a:extLst>
          </p:cNvPr>
          <p:cNvSpPr/>
          <p:nvPr/>
        </p:nvSpPr>
        <p:spPr bwMode="auto">
          <a:xfrm>
            <a:off x="230980" y="4623467"/>
            <a:ext cx="235390" cy="190123"/>
          </a:xfrm>
          <a:prstGeom prst="rightArrow">
            <a:avLst/>
          </a:prstGeom>
          <a:solidFill>
            <a:schemeClr val="accent6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4EF819-AC13-718B-1002-862E51180067}"/>
              </a:ext>
            </a:extLst>
          </p:cNvPr>
          <p:cNvSpPr/>
          <p:nvPr/>
        </p:nvSpPr>
        <p:spPr bwMode="auto">
          <a:xfrm>
            <a:off x="1023448" y="5734192"/>
            <a:ext cx="7242539" cy="612287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Engagement à construire et à travailler ensemble en 2023 en visant un scenario validé pour le BP 2024.</a:t>
            </a:r>
          </a:p>
        </p:txBody>
      </p:sp>
    </p:spTree>
    <p:extLst>
      <p:ext uri="{BB962C8B-B14F-4D97-AF65-F5344CB8AC3E}">
        <p14:creationId xmlns:p14="http://schemas.microsoft.com/office/powerpoint/2010/main" val="14579924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98B3073-3050-6916-82E2-EF6212A9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COTISATIONS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7A326-00E7-522F-A823-502A9B1468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E18AF56-AA13-4771-A5DA-7C7406737EC1}" type="slidenum">
              <a:rPr lang="fr-FR" altLang="fr-FR" smtClean="0"/>
              <a:pPr/>
              <a:t>51</a:t>
            </a:fld>
            <a:endParaRPr lang="fr-FR" alt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971F2-4294-6460-6E2E-0167278532E4}"/>
              </a:ext>
            </a:extLst>
          </p:cNvPr>
          <p:cNvSpPr txBox="1"/>
          <p:nvPr/>
        </p:nvSpPr>
        <p:spPr>
          <a:xfrm>
            <a:off x="452387" y="1463040"/>
            <a:ext cx="443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Proposition du bureau du 31 janvier 2023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C12F26-435F-3B66-D564-F42C1C8E4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"/>
          <a:stretch/>
        </p:blipFill>
        <p:spPr>
          <a:xfrm>
            <a:off x="0" y="4385656"/>
            <a:ext cx="9144000" cy="6556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07B7D2-C4EF-709E-1955-27191E031657}"/>
              </a:ext>
            </a:extLst>
          </p:cNvPr>
          <p:cNvSpPr/>
          <p:nvPr/>
        </p:nvSpPr>
        <p:spPr bwMode="auto">
          <a:xfrm>
            <a:off x="3594226" y="4092160"/>
            <a:ext cx="5549774" cy="123806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2123C6-179D-A4CA-20FF-D109CBA593F1}"/>
              </a:ext>
            </a:extLst>
          </p:cNvPr>
          <p:cNvSpPr/>
          <p:nvPr/>
        </p:nvSpPr>
        <p:spPr bwMode="auto">
          <a:xfrm>
            <a:off x="5920966" y="1463040"/>
            <a:ext cx="316872" cy="19374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7FB7DC-A2D8-27DD-71EE-7238ABFD1633}"/>
              </a:ext>
            </a:extLst>
          </p:cNvPr>
          <p:cNvSpPr/>
          <p:nvPr/>
        </p:nvSpPr>
        <p:spPr bwMode="auto">
          <a:xfrm>
            <a:off x="5920966" y="1663031"/>
            <a:ext cx="316872" cy="19374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A471D21-608C-3611-CA3A-1D8BE935A1F9}"/>
              </a:ext>
            </a:extLst>
          </p:cNvPr>
          <p:cNvSpPr txBox="1"/>
          <p:nvPr/>
        </p:nvSpPr>
        <p:spPr>
          <a:xfrm>
            <a:off x="6288498" y="1429107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GEMA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7959D4D-E115-D1B6-44A2-2524C3461170}"/>
              </a:ext>
            </a:extLst>
          </p:cNvPr>
          <p:cNvSpPr txBox="1"/>
          <p:nvPr/>
        </p:nvSpPr>
        <p:spPr>
          <a:xfrm>
            <a:off x="6285952" y="1647706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20A9E9-8024-7AF6-D7D7-DF4864E46E1B}"/>
              </a:ext>
            </a:extLst>
          </p:cNvPr>
          <p:cNvSpPr txBox="1"/>
          <p:nvPr/>
        </p:nvSpPr>
        <p:spPr>
          <a:xfrm>
            <a:off x="1106693" y="2309004"/>
            <a:ext cx="36535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+30 cts / </a:t>
            </a:r>
            <a:r>
              <a:rPr lang="fr-FR" dirty="0" err="1"/>
              <a:t>hab</a:t>
            </a:r>
            <a:r>
              <a:rPr lang="fr-FR" dirty="0"/>
              <a:t> et +5,2% d’inflation</a:t>
            </a:r>
          </a:p>
        </p:txBody>
      </p:sp>
    </p:spTree>
    <p:extLst>
      <p:ext uri="{BB962C8B-B14F-4D97-AF65-F5344CB8AC3E}">
        <p14:creationId xmlns:p14="http://schemas.microsoft.com/office/powerpoint/2010/main" val="3822678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98B3073-3050-6916-82E2-EF6212A9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COTISATIONS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7A326-00E7-522F-A823-502A9B1468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E18AF56-AA13-4771-A5DA-7C7406737EC1}" type="slidenum">
              <a:rPr lang="fr-FR" altLang="fr-FR" smtClean="0"/>
              <a:pPr/>
              <a:t>52</a:t>
            </a:fld>
            <a:endParaRPr lang="fr-FR" alt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971F2-4294-6460-6E2E-0167278532E4}"/>
              </a:ext>
            </a:extLst>
          </p:cNvPr>
          <p:cNvSpPr txBox="1"/>
          <p:nvPr/>
        </p:nvSpPr>
        <p:spPr>
          <a:xfrm>
            <a:off x="452387" y="1463040"/>
            <a:ext cx="443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Proposition du bureau du 31 janvier 2023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DBA3209-3403-A634-3C79-C56F33E46861}"/>
              </a:ext>
            </a:extLst>
          </p:cNvPr>
          <p:cNvSpPr txBox="1"/>
          <p:nvPr/>
        </p:nvSpPr>
        <p:spPr>
          <a:xfrm>
            <a:off x="359992" y="1945150"/>
            <a:ext cx="878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Mise à jour avec la population légale au 1</a:t>
            </a:r>
            <a:r>
              <a:rPr lang="fr-FR" b="1" baseline="30000" dirty="0">
                <a:solidFill>
                  <a:srgbClr val="C00000"/>
                </a:solidFill>
              </a:rPr>
              <a:t>er</a:t>
            </a:r>
            <a:r>
              <a:rPr lang="fr-FR" b="1" dirty="0">
                <a:solidFill>
                  <a:srgbClr val="C00000"/>
                </a:solidFill>
              </a:rPr>
              <a:t> janvier 2023 (mise à jour annuelle)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D0B624-47EA-2FBF-A1CB-EEF5CBDB4A1C}"/>
              </a:ext>
            </a:extLst>
          </p:cNvPr>
          <p:cNvSpPr txBox="1"/>
          <p:nvPr/>
        </p:nvSpPr>
        <p:spPr>
          <a:xfrm>
            <a:off x="316870" y="4933584"/>
            <a:ext cx="8369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Limites : calcul de la population « potentielle » sur le bassin à partir du % de la commune dans le bassin</a:t>
            </a:r>
          </a:p>
          <a:p>
            <a:endParaRPr lang="fr-FR" dirty="0"/>
          </a:p>
          <a:p>
            <a:r>
              <a:rPr lang="fr-FR" dirty="0"/>
              <a:t>Exemple : Pour Morienval, 53% de la surface de la commune sur le BV donc 53% de la population communale dans le </a:t>
            </a:r>
            <a:r>
              <a:rPr lang="fr-FR" dirty="0" err="1"/>
              <a:t>bv</a:t>
            </a:r>
            <a:r>
              <a:rPr lang="fr-FR" dirty="0"/>
              <a:t> soit 582 habitants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12587D-D4B9-A12F-F7A2-6C87A118C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"/>
          <a:stretch/>
        </p:blipFill>
        <p:spPr>
          <a:xfrm>
            <a:off x="0" y="2970484"/>
            <a:ext cx="9144000" cy="6556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56A036-3EF7-3499-4FF7-A082CB8117D2}"/>
              </a:ext>
            </a:extLst>
          </p:cNvPr>
          <p:cNvSpPr/>
          <p:nvPr/>
        </p:nvSpPr>
        <p:spPr bwMode="auto">
          <a:xfrm>
            <a:off x="3594226" y="2676988"/>
            <a:ext cx="5549774" cy="123806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58727B-184D-E00B-25AD-FD979DB7BC3C}"/>
              </a:ext>
            </a:extLst>
          </p:cNvPr>
          <p:cNvSpPr/>
          <p:nvPr/>
        </p:nvSpPr>
        <p:spPr bwMode="auto">
          <a:xfrm>
            <a:off x="8049803" y="1126508"/>
            <a:ext cx="316872" cy="19374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3468F2-CBB0-95D6-95D0-3859FB26084E}"/>
              </a:ext>
            </a:extLst>
          </p:cNvPr>
          <p:cNvSpPr/>
          <p:nvPr/>
        </p:nvSpPr>
        <p:spPr bwMode="auto">
          <a:xfrm>
            <a:off x="8049803" y="1326499"/>
            <a:ext cx="316872" cy="19374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CA6B7F6-3380-0226-AB8B-38BA59CEF419}"/>
              </a:ext>
            </a:extLst>
          </p:cNvPr>
          <p:cNvSpPr txBox="1"/>
          <p:nvPr/>
        </p:nvSpPr>
        <p:spPr>
          <a:xfrm>
            <a:off x="8417335" y="1092575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GEMA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3F0965-E68D-C15A-555F-F5BD22286B88}"/>
              </a:ext>
            </a:extLst>
          </p:cNvPr>
          <p:cNvSpPr txBox="1"/>
          <p:nvPr/>
        </p:nvSpPr>
        <p:spPr>
          <a:xfrm>
            <a:off x="8414789" y="1311174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SAGE</a:t>
            </a:r>
          </a:p>
        </p:txBody>
      </p:sp>
    </p:spTree>
    <p:extLst>
      <p:ext uri="{BB962C8B-B14F-4D97-AF65-F5344CB8AC3E}">
        <p14:creationId xmlns:p14="http://schemas.microsoft.com/office/powerpoint/2010/main" val="2651587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07DE8-D58D-1701-79A7-FCBDC1CB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27869-A116-CF92-8AEC-94B2DC215D35}"/>
              </a:ext>
            </a:extLst>
          </p:cNvPr>
          <p:cNvSpPr/>
          <p:nvPr/>
        </p:nvSpPr>
        <p:spPr bwMode="auto">
          <a:xfrm>
            <a:off x="0" y="0"/>
            <a:ext cx="9144000" cy="1176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0102D1-BF89-574A-63EC-6490D718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82" y="98920"/>
            <a:ext cx="7640182" cy="66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311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7A326-00E7-522F-A823-502A9B1468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E18AF56-AA13-4771-A5DA-7C7406737EC1}" type="slidenum">
              <a:rPr lang="fr-FR" altLang="fr-FR" smtClean="0"/>
              <a:pPr/>
              <a:t>54</a:t>
            </a:fld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3BAC-C45D-6C45-2FA8-4ED676F949E3}"/>
              </a:ext>
            </a:extLst>
          </p:cNvPr>
          <p:cNvSpPr/>
          <p:nvPr/>
        </p:nvSpPr>
        <p:spPr bwMode="auto">
          <a:xfrm>
            <a:off x="0" y="-45268"/>
            <a:ext cx="9144000" cy="10864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F9742BB-2516-3F5C-18E7-5ADD5E46B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35187"/>
              </p:ext>
            </p:extLst>
          </p:nvPr>
        </p:nvGraphicFramePr>
        <p:xfrm>
          <a:off x="98502" y="699671"/>
          <a:ext cx="4129466" cy="4632960"/>
        </p:xfrm>
        <a:graphic>
          <a:graphicData uri="http://schemas.openxmlformats.org/drawingml/2006/table">
            <a:tbl>
              <a:tblPr/>
              <a:tblGrid>
                <a:gridCol w="1956634">
                  <a:extLst>
                    <a:ext uri="{9D8B030D-6E8A-4147-A177-3AD203B41FA5}">
                      <a16:colId xmlns:a16="http://schemas.microsoft.com/office/drawing/2014/main" val="3803071483"/>
                    </a:ext>
                  </a:extLst>
                </a:gridCol>
                <a:gridCol w="878186">
                  <a:extLst>
                    <a:ext uri="{9D8B030D-6E8A-4147-A177-3AD203B41FA5}">
                      <a16:colId xmlns:a16="http://schemas.microsoft.com/office/drawing/2014/main" val="2712067035"/>
                    </a:ext>
                  </a:extLst>
                </a:gridCol>
                <a:gridCol w="1294646">
                  <a:extLst>
                    <a:ext uri="{9D8B030D-6E8A-4147-A177-3AD203B41FA5}">
                      <a16:colId xmlns:a16="http://schemas.microsoft.com/office/drawing/2014/main" val="3627455823"/>
                    </a:ext>
                  </a:extLst>
                </a:gridCol>
              </a:tblGrid>
              <a:tr h="162711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14107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65129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3 755 €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8 128 €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081027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Auger-Saint-Vincent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1 457 €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110677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Béthancourt-en-Valois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462682"/>
                  </a:ext>
                </a:extLst>
              </a:tr>
              <a:tr h="16422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Boissy-Fresnoy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170294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Bonneuil-en-Valois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1 633 €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780798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Coyolles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646027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Crépy-en-Valois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4 587 €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10 016 €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85108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Duvy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19583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Emeville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759410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Feigneux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1 183 €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634800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Fresnoy-la-Rivière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347700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Fresnoy-Le-Luat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571316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Gilocourt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357504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Glaignes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039790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Gondreville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865313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Haramont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1 306 €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574605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Largny-sur-Automne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710222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3C8F869-1CBF-2F99-E093-8D8C33BBE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56072"/>
              </p:ext>
            </p:extLst>
          </p:nvPr>
        </p:nvGraphicFramePr>
        <p:xfrm>
          <a:off x="5064258" y="699671"/>
          <a:ext cx="3762799" cy="4632960"/>
        </p:xfrm>
        <a:graphic>
          <a:graphicData uri="http://schemas.openxmlformats.org/drawingml/2006/table">
            <a:tbl>
              <a:tblPr/>
              <a:tblGrid>
                <a:gridCol w="1925676">
                  <a:extLst>
                    <a:ext uri="{9D8B030D-6E8A-4147-A177-3AD203B41FA5}">
                      <a16:colId xmlns:a16="http://schemas.microsoft.com/office/drawing/2014/main" val="3803071483"/>
                    </a:ext>
                  </a:extLst>
                </a:gridCol>
                <a:gridCol w="823865">
                  <a:extLst>
                    <a:ext uri="{9D8B030D-6E8A-4147-A177-3AD203B41FA5}">
                      <a16:colId xmlns:a16="http://schemas.microsoft.com/office/drawing/2014/main" val="2712067035"/>
                    </a:ext>
                  </a:extLst>
                </a:gridCol>
                <a:gridCol w="1013258">
                  <a:extLst>
                    <a:ext uri="{9D8B030D-6E8A-4147-A177-3AD203B41FA5}">
                      <a16:colId xmlns:a16="http://schemas.microsoft.com/office/drawing/2014/main" val="3627455823"/>
                    </a:ext>
                  </a:extLst>
                </a:gridCol>
              </a:tblGrid>
              <a:tr h="162711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14107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65129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Lévignen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971258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Morienval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1 433 €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372467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Ormoy-Villers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1 250 €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921256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Orrouy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1 230 €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410407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Péroy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-Les-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Gombries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906925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Rocquemont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371720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Rosières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195702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Rouville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319466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Russy-Bémont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860082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Séry-Magneval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260918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Trumilly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126249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Vauciennes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342078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Vaumoise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2445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Versigny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337778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1 041 €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984420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Villers-Cotterêts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2 285 €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6 130 €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05820"/>
                  </a:ext>
                </a:extLst>
              </a:tr>
              <a:tr h="162711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70665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318C64D-51C4-BD39-3BFF-3C7482E1E123}"/>
              </a:ext>
            </a:extLst>
          </p:cNvPr>
          <p:cNvSpPr/>
          <p:nvPr/>
        </p:nvSpPr>
        <p:spPr bwMode="auto">
          <a:xfrm>
            <a:off x="3170953" y="527654"/>
            <a:ext cx="1464422" cy="489537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A9D5A3-5F49-6D67-B7B8-51501A0227C3}"/>
              </a:ext>
            </a:extLst>
          </p:cNvPr>
          <p:cNvSpPr/>
          <p:nvPr/>
        </p:nvSpPr>
        <p:spPr bwMode="auto">
          <a:xfrm>
            <a:off x="7913812" y="508039"/>
            <a:ext cx="1076326" cy="499647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98B3073-3050-6916-82E2-EF6212A9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38" y="44468"/>
            <a:ext cx="7886700" cy="285750"/>
          </a:xfrm>
        </p:spPr>
        <p:txBody>
          <a:bodyPr/>
          <a:lstStyle/>
          <a:p>
            <a:r>
              <a:rPr lang="fr-FR" dirty="0"/>
              <a:t>COTISATIONS SAGE 2023</a:t>
            </a:r>
          </a:p>
        </p:txBody>
      </p:sp>
      <p:graphicFrame>
        <p:nvGraphicFramePr>
          <p:cNvPr id="17" name="Tableau 17">
            <a:extLst>
              <a:ext uri="{FF2B5EF4-FFF2-40B4-BE49-F238E27FC236}">
                <a16:creationId xmlns:a16="http://schemas.microsoft.com/office/drawing/2014/main" id="{62B34DA8-1DDF-C594-9B68-D85FE31DF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78236"/>
              </p:ext>
            </p:extLst>
          </p:nvPr>
        </p:nvGraphicFramePr>
        <p:xfrm>
          <a:off x="292729" y="5681169"/>
          <a:ext cx="434264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722643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68572725"/>
                    </a:ext>
                  </a:extLst>
                </a:gridCol>
                <a:gridCol w="1294646">
                  <a:extLst>
                    <a:ext uri="{9D8B030D-6E8A-4147-A177-3AD203B41FA5}">
                      <a16:colId xmlns:a16="http://schemas.microsoft.com/office/drawing/2014/main" val="3140040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21 178€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47 855€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311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Augmentation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+126%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93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Coût / </a:t>
                      </a:r>
                      <a:r>
                        <a:rPr lang="fr-FR" sz="1600" dirty="0" err="1"/>
                        <a:t>hab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0,52€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1,19€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628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4912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4247CF8-5600-484E-9ACF-2DB63794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2212703"/>
            <a:ext cx="8224838" cy="52911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Approbation des montants des cotisations SAGE 2023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0D17AC-41E8-48A0-8782-4FF8943E3F2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7963" y="6491288"/>
            <a:ext cx="2128837" cy="366712"/>
          </a:xfrm>
        </p:spPr>
        <p:txBody>
          <a:bodyPr/>
          <a:lstStyle/>
          <a:p>
            <a:fld id="{DDBE029F-9EE7-442E-9FE5-5878639DF477}" type="slidenum">
              <a:rPr lang="fr-FR" altLang="fr-FR" smtClean="0"/>
              <a:pPr/>
              <a:t>55</a:t>
            </a:fld>
            <a:endParaRPr lang="fr-FR" alt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0C112F-AA5D-454F-891B-5D145390045F}"/>
              </a:ext>
            </a:extLst>
          </p:cNvPr>
          <p:cNvSpPr txBox="1"/>
          <p:nvPr/>
        </p:nvSpPr>
        <p:spPr>
          <a:xfrm>
            <a:off x="3907395" y="3690257"/>
            <a:ext cx="1329210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VOTE SAGE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77CBC5-D133-E244-69C5-DA3F1FA225F3}"/>
              </a:ext>
            </a:extLst>
          </p:cNvPr>
          <p:cNvSpPr txBox="1"/>
          <p:nvPr/>
        </p:nvSpPr>
        <p:spPr>
          <a:xfrm>
            <a:off x="3010512" y="4650043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COMMUNES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67CA65-C253-89EA-F697-055BA88371AF}"/>
              </a:ext>
            </a:extLst>
          </p:cNvPr>
          <p:cNvSpPr txBox="1"/>
          <p:nvPr/>
        </p:nvSpPr>
        <p:spPr>
          <a:xfrm>
            <a:off x="5236605" y="465004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ARC</a:t>
            </a:r>
          </a:p>
        </p:txBody>
      </p:sp>
    </p:spTree>
    <p:extLst>
      <p:ext uri="{BB962C8B-B14F-4D97-AF65-F5344CB8AC3E}">
        <p14:creationId xmlns:p14="http://schemas.microsoft.com/office/powerpoint/2010/main" val="1410364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98B3073-3050-6916-82E2-EF6212A9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COTISATIONS GEMA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A7A326-00E7-522F-A823-502A9B1468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E18AF56-AA13-4771-A5DA-7C7406737EC1}" type="slidenum">
              <a:rPr lang="fr-FR" altLang="fr-FR" smtClean="0"/>
              <a:pPr/>
              <a:t>56</a:t>
            </a:fld>
            <a:endParaRPr lang="fr-FR" alt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D0E2C4-EE52-0C1F-B7BB-71BEAE7692EB}"/>
              </a:ext>
            </a:extLst>
          </p:cNvPr>
          <p:cNvSpPr txBox="1"/>
          <p:nvPr/>
        </p:nvSpPr>
        <p:spPr>
          <a:xfrm>
            <a:off x="317634" y="1352755"/>
            <a:ext cx="4639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Critères : 50% population - 50% superficie</a:t>
            </a:r>
            <a:r>
              <a:rPr lang="fr-FR" dirty="0"/>
              <a:t> </a:t>
            </a:r>
          </a:p>
        </p:txBody>
      </p:sp>
      <p:graphicFrame>
        <p:nvGraphicFramePr>
          <p:cNvPr id="3" name="Tableau 7">
            <a:extLst>
              <a:ext uri="{FF2B5EF4-FFF2-40B4-BE49-F238E27FC236}">
                <a16:creationId xmlns:a16="http://schemas.microsoft.com/office/drawing/2014/main" id="{2A77F56A-A0D3-8586-C31F-994ACFA8E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15731"/>
              </p:ext>
            </p:extLst>
          </p:nvPr>
        </p:nvGraphicFramePr>
        <p:xfrm>
          <a:off x="122222" y="2597382"/>
          <a:ext cx="8564578" cy="415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1517">
                  <a:extLst>
                    <a:ext uri="{9D8B030D-6E8A-4147-A177-3AD203B41FA5}">
                      <a16:colId xmlns:a16="http://schemas.microsoft.com/office/drawing/2014/main" val="1826284943"/>
                    </a:ext>
                  </a:extLst>
                </a:gridCol>
                <a:gridCol w="2516863">
                  <a:extLst>
                    <a:ext uri="{9D8B030D-6E8A-4147-A177-3AD203B41FA5}">
                      <a16:colId xmlns:a16="http://schemas.microsoft.com/office/drawing/2014/main" val="587657595"/>
                    </a:ext>
                  </a:extLst>
                </a:gridCol>
                <a:gridCol w="2213572">
                  <a:extLst>
                    <a:ext uri="{9D8B030D-6E8A-4147-A177-3AD203B41FA5}">
                      <a16:colId xmlns:a16="http://schemas.microsoft.com/office/drawing/2014/main" val="913105130"/>
                    </a:ext>
                  </a:extLst>
                </a:gridCol>
                <a:gridCol w="2222626">
                  <a:extLst>
                    <a:ext uri="{9D8B030D-6E8A-4147-A177-3AD203B41FA5}">
                      <a16:colId xmlns:a16="http://schemas.microsoft.com/office/drawing/2014/main" val="560799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2022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2023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51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14 731€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16 358€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19 480€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6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CCPV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54 105€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61 813€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79 930€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007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CCRV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15 875€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18 766€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22 282€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59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84 711€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96 938€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114 962€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23112"/>
                  </a:ext>
                </a:extLst>
              </a:tr>
              <a:tr h="38362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47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Augmentation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+14%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+ 18%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10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Coût / </a:t>
                      </a:r>
                      <a:r>
                        <a:rPr lang="fr-FR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hab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2,08€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2,38€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2,85€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18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57890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2464D74-D1AE-3868-3778-A350A8AB11CC}"/>
              </a:ext>
            </a:extLst>
          </p:cNvPr>
          <p:cNvSpPr/>
          <p:nvPr/>
        </p:nvSpPr>
        <p:spPr bwMode="auto">
          <a:xfrm>
            <a:off x="6520121" y="2413735"/>
            <a:ext cx="2204519" cy="251686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4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4247CF8-5600-484E-9ACF-2DB63794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2212703"/>
            <a:ext cx="8224838" cy="52911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Approbation des montants des cotisations GEMA en 2023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0D17AC-41E8-48A0-8782-4FF8943E3F2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7963" y="6491288"/>
            <a:ext cx="2128837" cy="366712"/>
          </a:xfrm>
        </p:spPr>
        <p:txBody>
          <a:bodyPr/>
          <a:lstStyle/>
          <a:p>
            <a:fld id="{DDBE029F-9EE7-442E-9FE5-5878639DF477}" type="slidenum">
              <a:rPr lang="fr-FR" altLang="fr-FR" smtClean="0"/>
              <a:pPr/>
              <a:t>57</a:t>
            </a:fld>
            <a:endParaRPr lang="fr-FR" alt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492735-7ACF-40FC-A8C7-5AFE5B5FA814}"/>
              </a:ext>
            </a:extLst>
          </p:cNvPr>
          <p:cNvSpPr txBox="1"/>
          <p:nvPr/>
        </p:nvSpPr>
        <p:spPr>
          <a:xfrm>
            <a:off x="3983067" y="3699588"/>
            <a:ext cx="138211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VOTE GEMA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8457472-F866-FA45-36F1-C2397DA653CA}"/>
              </a:ext>
            </a:extLst>
          </p:cNvPr>
          <p:cNvSpPr txBox="1"/>
          <p:nvPr/>
        </p:nvSpPr>
        <p:spPr>
          <a:xfrm>
            <a:off x="5236605" y="4650043"/>
            <a:ext cx="7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CCRV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159D60-C0D6-5CB6-BC7D-928EEB3C7CD1}"/>
              </a:ext>
            </a:extLst>
          </p:cNvPr>
          <p:cNvSpPr txBox="1"/>
          <p:nvPr/>
        </p:nvSpPr>
        <p:spPr>
          <a:xfrm>
            <a:off x="4275284" y="465004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CCPV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A95A4E-2560-4F1B-FD27-5C1D6EBCC737}"/>
              </a:ext>
            </a:extLst>
          </p:cNvPr>
          <p:cNvSpPr txBox="1"/>
          <p:nvPr/>
        </p:nvSpPr>
        <p:spPr>
          <a:xfrm>
            <a:off x="3201192" y="465004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ARC</a:t>
            </a:r>
          </a:p>
        </p:txBody>
      </p:sp>
    </p:spTree>
    <p:extLst>
      <p:ext uri="{BB962C8B-B14F-4D97-AF65-F5344CB8AC3E}">
        <p14:creationId xmlns:p14="http://schemas.microsoft.com/office/powerpoint/2010/main" val="237557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10782" y="2257345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Vote du budget primitif 2023</a:t>
            </a:r>
          </a:p>
          <a:p>
            <a:pPr marL="342900" lvl="0" indent="-342900">
              <a:buFont typeface="+mj-lt"/>
              <a:buAutoNum type="arabicPeriod"/>
            </a:pP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58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498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8127777-4D14-497D-8F63-69EC09AB00D2}"/>
              </a:ext>
            </a:extLst>
          </p:cNvPr>
          <p:cNvSpPr txBox="1"/>
          <p:nvPr/>
        </p:nvSpPr>
        <p:spPr>
          <a:xfrm>
            <a:off x="881742" y="2500604"/>
            <a:ext cx="7380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 BP 2023 EST </a:t>
            </a:r>
            <a:r>
              <a:rPr lang="fr-FR" sz="2400" b="1" dirty="0">
                <a:solidFill>
                  <a:schemeClr val="accent6"/>
                </a:solidFill>
              </a:rPr>
              <a:t>A SIGNER </a:t>
            </a:r>
            <a:r>
              <a:rPr lang="fr-FR" sz="2400" dirty="0"/>
              <a:t>PAR L’ENSEMBLE DES DELEGUES PRESENTS A LA FIN DU CONSEIL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NOUS VOUS DEMANDONS DE NE PAS PARTIR AVANT</a:t>
            </a:r>
          </a:p>
        </p:txBody>
      </p:sp>
      <p:pic>
        <p:nvPicPr>
          <p:cNvPr id="3" name="Graphique 2" descr="Avertissement avec un remplissage uni">
            <a:extLst>
              <a:ext uri="{FF2B5EF4-FFF2-40B4-BE49-F238E27FC236}">
                <a16:creationId xmlns:a16="http://schemas.microsoft.com/office/drawing/2014/main" id="{26910608-C7FD-A1CB-D02A-8FE748FB7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036" y="12969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3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F324DA-C121-2DDB-FAB0-62FE9C0F1920}"/>
              </a:ext>
            </a:extLst>
          </p:cNvPr>
          <p:cNvSpPr/>
          <p:nvPr/>
        </p:nvSpPr>
        <p:spPr bwMode="auto">
          <a:xfrm>
            <a:off x="1421394" y="1466662"/>
            <a:ext cx="5794217" cy="7604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 du 1</a:t>
            </a:r>
            <a:r>
              <a:rPr kumimoji="0" lang="fr-FR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vice-président, monsieur Benoit DAVIN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CEC6F7-37A5-4C57-8E39-795C3782FF6C}"/>
              </a:ext>
            </a:extLst>
          </p:cNvPr>
          <p:cNvSpPr/>
          <p:nvPr/>
        </p:nvSpPr>
        <p:spPr bwMode="auto">
          <a:xfrm>
            <a:off x="1421394" y="3870357"/>
            <a:ext cx="2697932" cy="7604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 du doyen des élus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77A4A4-BE93-419B-EE9D-BC98923C6B14}"/>
              </a:ext>
            </a:extLst>
          </p:cNvPr>
          <p:cNvSpPr txBox="1"/>
          <p:nvPr/>
        </p:nvSpPr>
        <p:spPr>
          <a:xfrm>
            <a:off x="796706" y="166224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5B730B-9AF5-0494-9832-F8572DC88D86}"/>
              </a:ext>
            </a:extLst>
          </p:cNvPr>
          <p:cNvSpPr txBox="1"/>
          <p:nvPr/>
        </p:nvSpPr>
        <p:spPr>
          <a:xfrm>
            <a:off x="796706" y="401976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68A1B11-E06A-8782-3373-F7B8CCB2E210}"/>
              </a:ext>
            </a:extLst>
          </p:cNvPr>
          <p:cNvSpPr txBox="1">
            <a:spLocks/>
          </p:cNvSpPr>
          <p:nvPr/>
        </p:nvSpPr>
        <p:spPr>
          <a:xfrm>
            <a:off x="1143276" y="554889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/>
              <a:t>Election du président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1666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7349E-94CF-483B-BC75-924438C4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BP 2023 – </a:t>
            </a:r>
            <a:br>
              <a:rPr lang="fr-FR" dirty="0"/>
            </a:br>
            <a:r>
              <a:rPr lang="fr-FR" dirty="0"/>
              <a:t>SECTION DE FONCTIONNEMENT</a:t>
            </a:r>
            <a:br>
              <a:rPr lang="fr-FR" dirty="0"/>
            </a:b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D09362-E33D-48A2-B5E5-B22589E60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826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B6ECACB-7E11-63D9-AC31-119368705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400851"/>
              </p:ext>
            </p:extLst>
          </p:nvPr>
        </p:nvGraphicFramePr>
        <p:xfrm>
          <a:off x="72428" y="1158844"/>
          <a:ext cx="8745648" cy="561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1703B71-AD2B-109A-7A55-7618114F9203}"/>
              </a:ext>
            </a:extLst>
          </p:cNvPr>
          <p:cNvSpPr/>
          <p:nvPr/>
        </p:nvSpPr>
        <p:spPr bwMode="auto">
          <a:xfrm>
            <a:off x="0" y="-45268"/>
            <a:ext cx="9144000" cy="10864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37FD3B-A173-672D-0EE7-7A1F092A4C4B}"/>
              </a:ext>
            </a:extLst>
          </p:cNvPr>
          <p:cNvSpPr/>
          <p:nvPr/>
        </p:nvSpPr>
        <p:spPr bwMode="auto">
          <a:xfrm>
            <a:off x="6636192" y="294237"/>
            <a:ext cx="2264274" cy="4074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: 1 079 237€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89842F-3319-F314-F07C-C434B315E00C}"/>
              </a:ext>
            </a:extLst>
          </p:cNvPr>
          <p:cNvSpPr/>
          <p:nvPr/>
        </p:nvSpPr>
        <p:spPr bwMode="auto">
          <a:xfrm>
            <a:off x="307818" y="288578"/>
            <a:ext cx="5704591" cy="72540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BP 2023 - </a:t>
            </a: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DE FONCTIONNEMENT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DEPENSES 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0E7752-D791-9949-C2F9-40C1FC4AB1E9}"/>
              </a:ext>
            </a:extLst>
          </p:cNvPr>
          <p:cNvSpPr txBox="1"/>
          <p:nvPr/>
        </p:nvSpPr>
        <p:spPr>
          <a:xfrm>
            <a:off x="97076" y="6065633"/>
            <a:ext cx="2244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*</a:t>
            </a:r>
            <a:r>
              <a:rPr lang="fr-FR" sz="1000" i="1" dirty="0"/>
              <a:t>Si personnel complet au 1</a:t>
            </a:r>
            <a:r>
              <a:rPr lang="fr-FR" sz="1000" i="1" baseline="30000" dirty="0"/>
              <a:t>er</a:t>
            </a:r>
            <a:r>
              <a:rPr lang="fr-FR" sz="1000" i="1" dirty="0"/>
              <a:t> janvier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4697BA0-07AF-F1F5-2B3B-D7EA6BA3A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59" y="1036573"/>
            <a:ext cx="1966913" cy="73342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AFE5ACB-A04F-BD4A-8979-2D17B670F37D}"/>
              </a:ext>
            </a:extLst>
          </p:cNvPr>
          <p:cNvSpPr txBox="1"/>
          <p:nvPr/>
        </p:nvSpPr>
        <p:spPr>
          <a:xfrm>
            <a:off x="36214" y="3681601"/>
            <a:ext cx="2501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*</a:t>
            </a:r>
            <a:r>
              <a:rPr lang="fr-FR" sz="1000" i="1" dirty="0"/>
              <a:t>Travaux + maîtrise d’œuvre + écologue</a:t>
            </a:r>
          </a:p>
          <a:p>
            <a:r>
              <a:rPr lang="fr-FR" sz="1000" i="1" dirty="0"/>
              <a:t>Etude faune flore + imprévus + suivis</a:t>
            </a:r>
          </a:p>
        </p:txBody>
      </p:sp>
    </p:spTree>
    <p:extLst>
      <p:ext uri="{BB962C8B-B14F-4D97-AF65-F5344CB8AC3E}">
        <p14:creationId xmlns:p14="http://schemas.microsoft.com/office/powerpoint/2010/main" val="28351596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526AF848-2C64-55B3-5B49-E957178E90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910783"/>
              </p:ext>
            </p:extLst>
          </p:nvPr>
        </p:nvGraphicFramePr>
        <p:xfrm>
          <a:off x="-26675" y="1151393"/>
          <a:ext cx="9338507" cy="563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7EF9CDA-7546-6C25-EF4F-38F20A81F43A}"/>
              </a:ext>
            </a:extLst>
          </p:cNvPr>
          <p:cNvSpPr/>
          <p:nvPr/>
        </p:nvSpPr>
        <p:spPr bwMode="auto">
          <a:xfrm>
            <a:off x="0" y="-45268"/>
            <a:ext cx="9144000" cy="10864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15E5B-0768-E2B1-6C01-7CAF446FBA99}"/>
              </a:ext>
            </a:extLst>
          </p:cNvPr>
          <p:cNvSpPr/>
          <p:nvPr/>
        </p:nvSpPr>
        <p:spPr bwMode="auto">
          <a:xfrm>
            <a:off x="6636192" y="294237"/>
            <a:ext cx="2264274" cy="4074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: 1 079 237€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CD9A50-10FB-77D0-C8C9-58E7D1A56111}"/>
              </a:ext>
            </a:extLst>
          </p:cNvPr>
          <p:cNvSpPr/>
          <p:nvPr/>
        </p:nvSpPr>
        <p:spPr bwMode="auto">
          <a:xfrm>
            <a:off x="243534" y="135235"/>
            <a:ext cx="5704591" cy="72540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BP 2023 - </a:t>
            </a: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DE FONCTIONNEMENT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RECETTES 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790D4AD-B290-276F-D829-056784EE3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631" y="941771"/>
            <a:ext cx="2224088" cy="9144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B21E51B-8A16-12E3-F9B2-AA3C1917A0F7}"/>
              </a:ext>
            </a:extLst>
          </p:cNvPr>
          <p:cNvSpPr txBox="1"/>
          <p:nvPr/>
        </p:nvSpPr>
        <p:spPr>
          <a:xfrm>
            <a:off x="-26675" y="2776795"/>
            <a:ext cx="25978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*</a:t>
            </a:r>
            <a:r>
              <a:rPr lang="fr-FR" sz="900" i="1" dirty="0"/>
              <a:t>Groupe d’agriculteurs pour les aires d’alimentation de captage Vauciennes Vaumoise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D90480E-805C-BAB8-84F8-894E894EC4DF}"/>
              </a:ext>
            </a:extLst>
          </p:cNvPr>
          <p:cNvSpPr txBox="1"/>
          <p:nvPr/>
        </p:nvSpPr>
        <p:spPr>
          <a:xfrm>
            <a:off x="0" y="4152760"/>
            <a:ext cx="2597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*</a:t>
            </a:r>
            <a:r>
              <a:rPr lang="fr-FR" sz="900" i="1" dirty="0"/>
              <a:t>Pour le poste d’animation captage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58649EA-1356-09C0-1E3A-BA9F18F1F1F1}"/>
              </a:ext>
            </a:extLst>
          </p:cNvPr>
          <p:cNvSpPr txBox="1"/>
          <p:nvPr/>
        </p:nvSpPr>
        <p:spPr>
          <a:xfrm>
            <a:off x="-26674" y="5713391"/>
            <a:ext cx="2597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*</a:t>
            </a:r>
            <a:r>
              <a:rPr lang="fr-FR" sz="900" i="1" dirty="0"/>
              <a:t>Dont 160 000€ pour le personnel</a:t>
            </a:r>
          </a:p>
        </p:txBody>
      </p:sp>
    </p:spTree>
    <p:extLst>
      <p:ext uri="{BB962C8B-B14F-4D97-AF65-F5344CB8AC3E}">
        <p14:creationId xmlns:p14="http://schemas.microsoft.com/office/powerpoint/2010/main" val="329232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182DF57E-F131-4668-9FB0-805318BAC8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974204"/>
              </p:ext>
            </p:extLst>
          </p:nvPr>
        </p:nvGraphicFramePr>
        <p:xfrm>
          <a:off x="1393985" y="2375936"/>
          <a:ext cx="5746221" cy="33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771">
                  <a:extLst>
                    <a:ext uri="{9D8B030D-6E8A-4147-A177-3AD203B41FA5}">
                      <a16:colId xmlns:a16="http://schemas.microsoft.com/office/drawing/2014/main" val="435877197"/>
                    </a:ext>
                  </a:extLst>
                </a:gridCol>
                <a:gridCol w="2630450">
                  <a:extLst>
                    <a:ext uri="{9D8B030D-6E8A-4147-A177-3AD203B41FA5}">
                      <a16:colId xmlns:a16="http://schemas.microsoft.com/office/drawing/2014/main" val="1124944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BP 2023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3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Dépenses</a:t>
                      </a:r>
                    </a:p>
                    <a:p>
                      <a:endParaRPr lang="fr-FR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1 079 237€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697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Recettes</a:t>
                      </a:r>
                    </a:p>
                    <a:p>
                      <a:endParaRPr lang="fr-FR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   901 155€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85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Excédent antérieur 2022</a:t>
                      </a:r>
                    </a:p>
                    <a:p>
                      <a:endParaRPr lang="fr-FR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   178 083€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796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Résultat de l’exercice</a:t>
                      </a:r>
                    </a:p>
                    <a:p>
                      <a:endParaRPr lang="fr-FR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 - 178 083€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6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BALANCE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5472866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D9B4A20-FEB2-4C3F-A8EC-6ECF2AA8E31A}"/>
              </a:ext>
            </a:extLst>
          </p:cNvPr>
          <p:cNvSpPr txBox="1"/>
          <p:nvPr/>
        </p:nvSpPr>
        <p:spPr>
          <a:xfrm>
            <a:off x="1393985" y="1655443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FONCTIONNEMENT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9D3A28F-0748-420B-8C0C-CCB928DC79AE}"/>
              </a:ext>
            </a:extLst>
          </p:cNvPr>
          <p:cNvSpPr txBox="1">
            <a:spLocks/>
          </p:cNvSpPr>
          <p:nvPr/>
        </p:nvSpPr>
        <p:spPr>
          <a:xfrm>
            <a:off x="1130600" y="585893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sz="2400" dirty="0"/>
              <a:t>BP 2023 - synthèse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302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1E71F3-66D6-6593-35CE-BE7AA53B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83" y="1962150"/>
            <a:ext cx="8052412" cy="32526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04A369F-3224-8752-DC26-EB49F53EE964}"/>
              </a:ext>
            </a:extLst>
          </p:cNvPr>
          <p:cNvSpPr txBox="1"/>
          <p:nvPr/>
        </p:nvSpPr>
        <p:spPr>
          <a:xfrm>
            <a:off x="1290117" y="529628"/>
            <a:ext cx="6776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F4C98"/>
                </a:solidFill>
                <a:latin typeface="Melody"/>
              </a:rPr>
              <a:t>Vue analytique</a:t>
            </a:r>
          </a:p>
          <a:p>
            <a:endParaRPr lang="fr-FR" sz="2400" b="1" dirty="0">
              <a:solidFill>
                <a:srgbClr val="0F4C98"/>
              </a:solidFill>
              <a:latin typeface="Melody"/>
            </a:endParaRPr>
          </a:p>
        </p:txBody>
      </p:sp>
    </p:spTree>
    <p:extLst>
      <p:ext uri="{BB962C8B-B14F-4D97-AF65-F5344CB8AC3E}">
        <p14:creationId xmlns:p14="http://schemas.microsoft.com/office/powerpoint/2010/main" val="3730871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7349E-94CF-483B-BC75-924438C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23" y="2611105"/>
            <a:ext cx="7886700" cy="2173330"/>
          </a:xfrm>
        </p:spPr>
        <p:txBody>
          <a:bodyPr>
            <a:normAutofit fontScale="90000"/>
          </a:bodyPr>
          <a:lstStyle/>
          <a:p>
            <a:r>
              <a:rPr lang="fr-FR" dirty="0"/>
              <a:t>BP 2023 – </a:t>
            </a:r>
            <a:br>
              <a:rPr lang="fr-FR" dirty="0"/>
            </a:br>
            <a:r>
              <a:rPr lang="fr-FR" dirty="0"/>
              <a:t>SECTION D’INVESTISSEMENT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D09362-E33D-48A2-B5E5-B22589E60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387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06BD570-CFA1-66C3-A16A-E3176CECB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009095"/>
              </p:ext>
            </p:extLst>
          </p:nvPr>
        </p:nvGraphicFramePr>
        <p:xfrm>
          <a:off x="-65274" y="974692"/>
          <a:ext cx="8326984" cy="368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45BB427-5A9B-7339-983E-058E0F467002}"/>
              </a:ext>
            </a:extLst>
          </p:cNvPr>
          <p:cNvSpPr/>
          <p:nvPr/>
        </p:nvSpPr>
        <p:spPr bwMode="auto">
          <a:xfrm>
            <a:off x="0" y="-45268"/>
            <a:ext cx="9144000" cy="10864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E3027-2481-687F-0AF4-BE1C474966F1}"/>
              </a:ext>
            </a:extLst>
          </p:cNvPr>
          <p:cNvSpPr/>
          <p:nvPr/>
        </p:nvSpPr>
        <p:spPr bwMode="auto">
          <a:xfrm>
            <a:off x="6636192" y="294237"/>
            <a:ext cx="2264274" cy="4074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: 382 578€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4BB1C-16BF-A871-C6F3-6C66D7F6ABA0}"/>
              </a:ext>
            </a:extLst>
          </p:cNvPr>
          <p:cNvSpPr/>
          <p:nvPr/>
        </p:nvSpPr>
        <p:spPr bwMode="auto">
          <a:xfrm>
            <a:off x="243534" y="135235"/>
            <a:ext cx="5704591" cy="72540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BP 2023 - </a:t>
            </a: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D’INVESTISSEMENT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DEPENSES 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1AF439-921A-F72A-736E-E6341AB31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0677"/>
            <a:ext cx="4862513" cy="14620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D040FE-6162-EAD8-FC9B-A2CFEDE9C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99" y="5436890"/>
            <a:ext cx="4100513" cy="1285875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E1B3EB8-72C3-4C38-1A1E-E02F639A5E7A}"/>
              </a:ext>
            </a:extLst>
          </p:cNvPr>
          <p:cNvCxnSpPr/>
          <p:nvPr/>
        </p:nvCxnSpPr>
        <p:spPr bwMode="auto">
          <a:xfrm>
            <a:off x="0" y="4952246"/>
            <a:ext cx="9144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D1F67471-6534-FDA8-A2BD-AAA309E15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324" y="954314"/>
            <a:ext cx="22240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59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81A71EE-156D-FBD3-619F-B03CE60C8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240457"/>
              </p:ext>
            </p:extLst>
          </p:nvPr>
        </p:nvGraphicFramePr>
        <p:xfrm>
          <a:off x="253946" y="2399168"/>
          <a:ext cx="8890054" cy="382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B2E4BA0-0974-CD9C-2E4E-6C6D35B53C79}"/>
              </a:ext>
            </a:extLst>
          </p:cNvPr>
          <p:cNvSpPr/>
          <p:nvPr/>
        </p:nvSpPr>
        <p:spPr bwMode="auto">
          <a:xfrm>
            <a:off x="0" y="-45268"/>
            <a:ext cx="9144000" cy="10864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85011-9137-379A-E452-8C4FADED6C3D}"/>
              </a:ext>
            </a:extLst>
          </p:cNvPr>
          <p:cNvSpPr/>
          <p:nvPr/>
        </p:nvSpPr>
        <p:spPr bwMode="auto">
          <a:xfrm>
            <a:off x="6636192" y="294237"/>
            <a:ext cx="2264274" cy="4074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: 562 511€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36C9F-805C-0E51-0493-2DE51144F316}"/>
              </a:ext>
            </a:extLst>
          </p:cNvPr>
          <p:cNvSpPr/>
          <p:nvPr/>
        </p:nvSpPr>
        <p:spPr bwMode="auto">
          <a:xfrm>
            <a:off x="243534" y="135235"/>
            <a:ext cx="5704591" cy="725409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BP 2023 - </a:t>
            </a: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D’INVESTISSEMENT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RECETTES 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E9DC15-5BF1-6483-84D4-954A6BE50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583" y="1380653"/>
            <a:ext cx="2224088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324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FDF2797-83DC-4ECE-BF44-E41966D8EC70}"/>
              </a:ext>
            </a:extLst>
          </p:cNvPr>
          <p:cNvSpPr txBox="1"/>
          <p:nvPr/>
        </p:nvSpPr>
        <p:spPr>
          <a:xfrm>
            <a:off x="3821378" y="1745977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INVESTISSEMENT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79622706-0AA7-41AB-B4CD-11F76F3C9A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118004"/>
              </p:ext>
            </p:extLst>
          </p:nvPr>
        </p:nvGraphicFramePr>
        <p:xfrm>
          <a:off x="597529" y="2375937"/>
          <a:ext cx="6999167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1879">
                  <a:extLst>
                    <a:ext uri="{9D8B030D-6E8A-4147-A177-3AD203B41FA5}">
                      <a16:colId xmlns:a16="http://schemas.microsoft.com/office/drawing/2014/main" val="435877197"/>
                    </a:ext>
                  </a:extLst>
                </a:gridCol>
                <a:gridCol w="2817288">
                  <a:extLst>
                    <a:ext uri="{9D8B030D-6E8A-4147-A177-3AD203B41FA5}">
                      <a16:colId xmlns:a16="http://schemas.microsoft.com/office/drawing/2014/main" val="1124944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BP 2023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3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/>
                        <a:t>Dépenses</a:t>
                      </a:r>
                    </a:p>
                    <a:p>
                      <a:endParaRPr lang="fr-FR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382 578€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697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/>
                        <a:t>Recettes</a:t>
                      </a:r>
                    </a:p>
                    <a:p>
                      <a:endParaRPr lang="fr-FR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363 920€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851991"/>
                  </a:ext>
                </a:extLst>
              </a:tr>
              <a:tr h="349209">
                <a:tc>
                  <a:txBody>
                    <a:bodyPr/>
                    <a:lstStyle/>
                    <a:p>
                      <a:r>
                        <a:rPr lang="fr-FR" sz="2000" dirty="0"/>
                        <a:t>Excédent antérieur 2022</a:t>
                      </a:r>
                    </a:p>
                    <a:p>
                      <a:endParaRPr lang="fr-FR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198 591€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796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/>
                        <a:t>Résultat de l’exercice</a:t>
                      </a:r>
                    </a:p>
                    <a:p>
                      <a:endParaRPr lang="fr-FR" sz="20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-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18 658</a:t>
                      </a:r>
                      <a:r>
                        <a:rPr lang="fr-FR" sz="2000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>
                        <a:alpha val="4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6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/>
                        <a:t>BALANCE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179 933€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7847655"/>
                  </a:ext>
                </a:extLst>
              </a:tr>
            </a:tbl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69D3A28F-0748-420B-8C0C-CCB928DC79AE}"/>
              </a:ext>
            </a:extLst>
          </p:cNvPr>
          <p:cNvSpPr txBox="1">
            <a:spLocks/>
          </p:cNvSpPr>
          <p:nvPr/>
        </p:nvSpPr>
        <p:spPr>
          <a:xfrm>
            <a:off x="1130600" y="585893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sz="2400" dirty="0"/>
              <a:t>BP 2023 - synthèse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8079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B4E7698-984B-5694-5660-79524C8C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Vue analytique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BD0E79-4767-8B6E-B7BD-E15DC96A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2" y="2179433"/>
            <a:ext cx="8298956" cy="33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2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F66E9-549A-46E7-8F93-0721E04EA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Election du président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EA73B9-C1B8-4838-BDCF-70CC5E7AF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Candidats : M. DAVIN et M. LAVEUR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Bulletin secret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Majorité absolue</a:t>
            </a:r>
          </a:p>
          <a:p>
            <a:endParaRPr lang="fr-FR" sz="2400" dirty="0"/>
          </a:p>
          <a:p>
            <a:r>
              <a:rPr lang="fr-FR" sz="2400" dirty="0"/>
              <a:t>Bulletin de couleurs selon votre structure :</a:t>
            </a:r>
          </a:p>
          <a:p>
            <a:pPr lvl="1"/>
            <a:r>
              <a:rPr lang="fr-FR" sz="2000" dirty="0"/>
              <a:t>Commune : jaune</a:t>
            </a:r>
          </a:p>
          <a:p>
            <a:pPr lvl="1"/>
            <a:r>
              <a:rPr lang="fr-FR" sz="2000" dirty="0"/>
              <a:t>CCPV – CCRV - ARC : rose</a:t>
            </a:r>
          </a:p>
          <a:p>
            <a:endParaRPr lang="fr-FR" sz="2400" dirty="0"/>
          </a:p>
          <a:p>
            <a:r>
              <a:rPr lang="fr-FR" sz="2400" dirty="0"/>
              <a:t>Se déplacer à l’urne après votre appel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96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182DF57E-F131-4668-9FB0-805318BAC8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678180"/>
              </p:ext>
            </p:extLst>
          </p:nvPr>
        </p:nvGraphicFramePr>
        <p:xfrm>
          <a:off x="311763" y="2312563"/>
          <a:ext cx="4130759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9820">
                  <a:extLst>
                    <a:ext uri="{9D8B030D-6E8A-4147-A177-3AD203B41FA5}">
                      <a16:colId xmlns:a16="http://schemas.microsoft.com/office/drawing/2014/main" val="435877197"/>
                    </a:ext>
                  </a:extLst>
                </a:gridCol>
                <a:gridCol w="1890939">
                  <a:extLst>
                    <a:ext uri="{9D8B030D-6E8A-4147-A177-3AD203B41FA5}">
                      <a16:colId xmlns:a16="http://schemas.microsoft.com/office/drawing/2014/main" val="1124944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BP 2023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3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Dépense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1 079 237€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697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Recette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   901 155€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851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Excédant antérieur 2022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   178 083€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796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Résultat de l’exercice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 - 178 083€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6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BALANCE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5472866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D9B4A20-FEB2-4C3F-A8EC-6ECF2AA8E31A}"/>
              </a:ext>
            </a:extLst>
          </p:cNvPr>
          <p:cNvSpPr txBox="1"/>
          <p:nvPr/>
        </p:nvSpPr>
        <p:spPr>
          <a:xfrm>
            <a:off x="1393985" y="1655443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FONCTIONNEMENT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FDF2797-83DC-4ECE-BF44-E41966D8EC70}"/>
              </a:ext>
            </a:extLst>
          </p:cNvPr>
          <p:cNvSpPr txBox="1"/>
          <p:nvPr/>
        </p:nvSpPr>
        <p:spPr>
          <a:xfrm>
            <a:off x="6048531" y="1655443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INVESTISSEMENT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79622706-0AA7-41AB-B4CD-11F76F3C9A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093047"/>
              </p:ext>
            </p:extLst>
          </p:nvPr>
        </p:nvGraphicFramePr>
        <p:xfrm>
          <a:off x="4701480" y="2312563"/>
          <a:ext cx="4212573" cy="2203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6938">
                  <a:extLst>
                    <a:ext uri="{9D8B030D-6E8A-4147-A177-3AD203B41FA5}">
                      <a16:colId xmlns:a16="http://schemas.microsoft.com/office/drawing/2014/main" val="435877197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1124944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BP 2023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93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Dépense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382 578€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697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Recette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363 920€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851991"/>
                  </a:ext>
                </a:extLst>
              </a:tr>
              <a:tr h="349209">
                <a:tc>
                  <a:txBody>
                    <a:bodyPr/>
                    <a:lstStyle/>
                    <a:p>
                      <a:r>
                        <a:rPr lang="fr-FR" sz="1400" dirty="0"/>
                        <a:t>Excédant antérieur 2022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198 591€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796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Résultat de l’exercice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18 658</a:t>
                      </a:r>
                      <a:r>
                        <a:rPr lang="fr-FR" sz="1400" dirty="0"/>
                        <a:t>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00">
                        <a:alpha val="4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6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BALANCE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179 933€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7847655"/>
                  </a:ext>
                </a:extLst>
              </a:tr>
            </a:tbl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9DF3056-3E7F-4E22-A3DD-BC19FD570C93}"/>
              </a:ext>
            </a:extLst>
          </p:cNvPr>
          <p:cNvCxnSpPr>
            <a:cxnSpLocks/>
          </p:cNvCxnSpPr>
          <p:nvPr/>
        </p:nvCxnSpPr>
        <p:spPr bwMode="auto">
          <a:xfrm>
            <a:off x="4583960" y="1840109"/>
            <a:ext cx="0" cy="36904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69D3A28F-0748-420B-8C0C-CCB928DC79AE}"/>
              </a:ext>
            </a:extLst>
          </p:cNvPr>
          <p:cNvSpPr txBox="1">
            <a:spLocks/>
          </p:cNvSpPr>
          <p:nvPr/>
        </p:nvSpPr>
        <p:spPr>
          <a:xfrm>
            <a:off x="1130600" y="585893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sz="2400" dirty="0"/>
              <a:t>BP 2023 - synthèse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8622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4247CF8-5600-484E-9ACF-2DB63794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2212703"/>
            <a:ext cx="8224838" cy="529113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Vote du budget primitif 2023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6BBD171-A3F0-486C-BFC0-6A59DFFBF6C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557963" y="6491288"/>
            <a:ext cx="2128837" cy="366712"/>
          </a:xfrm>
        </p:spPr>
        <p:txBody>
          <a:bodyPr/>
          <a:lstStyle/>
          <a:p>
            <a:fld id="{DDBE029F-9EE7-442E-9FE5-5878639DF477}" type="slidenum">
              <a:rPr lang="fr-FR" altLang="fr-FR" smtClean="0"/>
              <a:pPr/>
              <a:t>71</a:t>
            </a:fld>
            <a:endParaRPr lang="fr-FR" alt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1370BA-68B9-4EB2-B647-F9657D2B2B5C}"/>
              </a:ext>
            </a:extLst>
          </p:cNvPr>
          <p:cNvSpPr txBox="1"/>
          <p:nvPr/>
        </p:nvSpPr>
        <p:spPr>
          <a:xfrm>
            <a:off x="3516913" y="3429000"/>
            <a:ext cx="1720343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VOTE COMMUN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1CE535-E507-3E58-214D-72B3D3D5B4B2}"/>
              </a:ext>
            </a:extLst>
          </p:cNvPr>
          <p:cNvSpPr txBox="1"/>
          <p:nvPr/>
        </p:nvSpPr>
        <p:spPr>
          <a:xfrm>
            <a:off x="1750683" y="4637551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COMMUNES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663C40-7316-523E-570D-DB0B4AC17BBD}"/>
              </a:ext>
            </a:extLst>
          </p:cNvPr>
          <p:cNvSpPr txBox="1"/>
          <p:nvPr/>
        </p:nvSpPr>
        <p:spPr>
          <a:xfrm>
            <a:off x="3606982" y="46069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F5E174-818A-A96E-82DC-A4F81457E2D0}"/>
              </a:ext>
            </a:extLst>
          </p:cNvPr>
          <p:cNvSpPr txBox="1"/>
          <p:nvPr/>
        </p:nvSpPr>
        <p:spPr>
          <a:xfrm>
            <a:off x="6227224" y="4606952"/>
            <a:ext cx="7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CCRV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D6DCC8-2B3C-EC5C-57D0-A36E60EE96A9}"/>
              </a:ext>
            </a:extLst>
          </p:cNvPr>
          <p:cNvSpPr txBox="1"/>
          <p:nvPr/>
        </p:nvSpPr>
        <p:spPr>
          <a:xfrm>
            <a:off x="4874817" y="4606952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CCPV</a:t>
            </a:r>
          </a:p>
        </p:txBody>
      </p:sp>
    </p:spTree>
    <p:extLst>
      <p:ext uri="{BB962C8B-B14F-4D97-AF65-F5344CB8AC3E}">
        <p14:creationId xmlns:p14="http://schemas.microsoft.com/office/powerpoint/2010/main" val="28297033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6288" y="1852452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pPr algn="l"/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  DBM pour le transfert d’une opération de l’investissement au fonctionnement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72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269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915B8F2C-A816-A49D-0F50-89C697AD8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8379"/>
              </p:ext>
            </p:extLst>
          </p:nvPr>
        </p:nvGraphicFramePr>
        <p:xfrm>
          <a:off x="497942" y="2437608"/>
          <a:ext cx="845593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576">
                  <a:extLst>
                    <a:ext uri="{9D8B030D-6E8A-4147-A177-3AD203B41FA5}">
                      <a16:colId xmlns:a16="http://schemas.microsoft.com/office/drawing/2014/main" val="465267316"/>
                    </a:ext>
                  </a:extLst>
                </a:gridCol>
                <a:gridCol w="1712576">
                  <a:extLst>
                    <a:ext uri="{9D8B030D-6E8A-4147-A177-3AD203B41FA5}">
                      <a16:colId xmlns:a16="http://schemas.microsoft.com/office/drawing/2014/main" val="1150924841"/>
                    </a:ext>
                  </a:extLst>
                </a:gridCol>
                <a:gridCol w="1819523">
                  <a:extLst>
                    <a:ext uri="{9D8B030D-6E8A-4147-A177-3AD203B41FA5}">
                      <a16:colId xmlns:a16="http://schemas.microsoft.com/office/drawing/2014/main" val="1384831096"/>
                    </a:ext>
                  </a:extLst>
                </a:gridCol>
                <a:gridCol w="1605630">
                  <a:extLst>
                    <a:ext uri="{9D8B030D-6E8A-4147-A177-3AD203B41FA5}">
                      <a16:colId xmlns:a16="http://schemas.microsoft.com/office/drawing/2014/main" val="3878826624"/>
                    </a:ext>
                  </a:extLst>
                </a:gridCol>
                <a:gridCol w="1605630">
                  <a:extLst>
                    <a:ext uri="{9D8B030D-6E8A-4147-A177-3AD203B41FA5}">
                      <a16:colId xmlns:a16="http://schemas.microsoft.com/office/drawing/2014/main" val="1750105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Opération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Imputation au CA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Transfert au BP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DBM en dépense de fonctionnement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DBM en recette de fonctionnement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6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Consolidation des berges à </a:t>
                      </a:r>
                      <a:r>
                        <a:rPr lang="fr-FR" sz="1400" dirty="0" err="1"/>
                        <a:t>Béthisy</a:t>
                      </a:r>
                      <a:r>
                        <a:rPr lang="fr-FR" sz="1400" dirty="0"/>
                        <a:t> Saint Pierre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Dépense d’investissement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Dépense de fonctionnement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 + 3 515€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- 3 515€ </a:t>
                      </a:r>
                      <a:r>
                        <a:rPr lang="fr-FR" sz="1600" dirty="0">
                          <a:solidFill>
                            <a:srgbClr val="C00000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973792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A8264C1-E5A4-5A76-7498-088BC9057178}"/>
              </a:ext>
            </a:extLst>
          </p:cNvPr>
          <p:cNvSpPr txBox="1"/>
          <p:nvPr/>
        </p:nvSpPr>
        <p:spPr>
          <a:xfrm>
            <a:off x="1255060" y="530767"/>
            <a:ext cx="7888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rgbClr val="0F4C98"/>
                </a:solidFill>
                <a:latin typeface="Melody"/>
              </a:rPr>
              <a:t>DBM transfert d’une opération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F9D724-FB12-8B81-D119-DA97D21FE6F2}"/>
              </a:ext>
            </a:extLst>
          </p:cNvPr>
          <p:cNvSpPr txBox="1"/>
          <p:nvPr/>
        </p:nvSpPr>
        <p:spPr>
          <a:xfrm>
            <a:off x="497942" y="1292567"/>
            <a:ext cx="7297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Selon la classification des travaux de la trésorerie : </a:t>
            </a:r>
          </a:p>
          <a:p>
            <a:r>
              <a:rPr lang="fr-FR" dirty="0"/>
              <a:t>Les travaux de restauration des berges sont imputés en dépenses de fonctionnement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EBD9FE-6AD2-D898-17A9-E0C57BCE2697}"/>
              </a:ext>
            </a:extLst>
          </p:cNvPr>
          <p:cNvSpPr txBox="1"/>
          <p:nvPr/>
        </p:nvSpPr>
        <p:spPr>
          <a:xfrm>
            <a:off x="3652322" y="5196101"/>
            <a:ext cx="1720343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VOTE COMMUN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7DD31B-30F9-4B50-FC24-593DDBED8E8F}"/>
              </a:ext>
            </a:extLst>
          </p:cNvPr>
          <p:cNvSpPr txBox="1"/>
          <p:nvPr/>
        </p:nvSpPr>
        <p:spPr>
          <a:xfrm>
            <a:off x="1841218" y="598850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COMMUNES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D12FC9-9BB5-513B-A56D-1384B643EF22}"/>
              </a:ext>
            </a:extLst>
          </p:cNvPr>
          <p:cNvSpPr txBox="1"/>
          <p:nvPr/>
        </p:nvSpPr>
        <p:spPr>
          <a:xfrm>
            <a:off x="3697517" y="59579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1E2C24-5028-0BC1-8CC3-6493513388C9}"/>
              </a:ext>
            </a:extLst>
          </p:cNvPr>
          <p:cNvSpPr txBox="1"/>
          <p:nvPr/>
        </p:nvSpPr>
        <p:spPr>
          <a:xfrm>
            <a:off x="6317759" y="5957901"/>
            <a:ext cx="7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CCRV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1474512-3482-CEC7-21A7-9181710A7436}"/>
              </a:ext>
            </a:extLst>
          </p:cNvPr>
          <p:cNvSpPr txBox="1"/>
          <p:nvPr/>
        </p:nvSpPr>
        <p:spPr>
          <a:xfrm>
            <a:off x="4965352" y="5957901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CCPV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D0B7E54-C656-0B03-19A7-5BC3BE67626E}"/>
              </a:ext>
            </a:extLst>
          </p:cNvPr>
          <p:cNvSpPr txBox="1"/>
          <p:nvPr/>
        </p:nvSpPr>
        <p:spPr>
          <a:xfrm>
            <a:off x="7038469" y="4122359"/>
            <a:ext cx="2933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*</a:t>
            </a:r>
            <a:r>
              <a:rPr lang="fr-FR" sz="1200" dirty="0"/>
              <a:t> Pour équilibrer le budget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796F6C-E852-E25B-E6EB-2189DE275E46}"/>
              </a:ext>
            </a:extLst>
          </p:cNvPr>
          <p:cNvSpPr/>
          <p:nvPr/>
        </p:nvSpPr>
        <p:spPr bwMode="auto">
          <a:xfrm>
            <a:off x="7244045" y="1142155"/>
            <a:ext cx="316872" cy="19374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00CECC-73A2-C6B2-D918-B31D37DE75BD}"/>
              </a:ext>
            </a:extLst>
          </p:cNvPr>
          <p:cNvSpPr txBox="1"/>
          <p:nvPr/>
        </p:nvSpPr>
        <p:spPr>
          <a:xfrm>
            <a:off x="7611577" y="1108222"/>
            <a:ext cx="12715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Imputation GEMA</a:t>
            </a:r>
          </a:p>
        </p:txBody>
      </p:sp>
    </p:spTree>
    <p:extLst>
      <p:ext uri="{BB962C8B-B14F-4D97-AF65-F5344CB8AC3E}">
        <p14:creationId xmlns:p14="http://schemas.microsoft.com/office/powerpoint/2010/main" val="31949574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6288" y="1852452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pPr algn="l"/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  Délibération pour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les heures complémentaires du personnel </a:t>
            </a:r>
          </a:p>
          <a:p>
            <a:pPr marL="342900" lvl="0" indent="-342900">
              <a:buFont typeface="+mj-lt"/>
              <a:buAutoNum type="arabicPeriod"/>
            </a:pP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74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332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F3E7687-6C82-CDAC-F694-C726E1145A75}"/>
              </a:ext>
            </a:extLst>
          </p:cNvPr>
          <p:cNvSpPr txBox="1"/>
          <p:nvPr/>
        </p:nvSpPr>
        <p:spPr>
          <a:xfrm>
            <a:off x="1255060" y="530767"/>
            <a:ext cx="7888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rgbClr val="0F4C98"/>
                </a:solidFill>
                <a:latin typeface="Melody"/>
              </a:rPr>
              <a:t>Délibération pour les heures complémentaires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9A2674-D607-72D3-0FAC-930BD372186E}"/>
              </a:ext>
            </a:extLst>
          </p:cNvPr>
          <p:cNvSpPr txBox="1"/>
          <p:nvPr/>
        </p:nvSpPr>
        <p:spPr>
          <a:xfrm>
            <a:off x="600729" y="1371452"/>
            <a:ext cx="6913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Bénéficiaires :</a:t>
            </a:r>
          </a:p>
          <a:p>
            <a:endParaRPr lang="fr-F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agents occupant des emplois à </a:t>
            </a:r>
            <a:r>
              <a:rPr lang="fr-FR" sz="24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temps non complet</a:t>
            </a:r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0F9B56-9D43-E1EC-678A-A358420459A6}"/>
              </a:ext>
            </a:extLst>
          </p:cNvPr>
          <p:cNvSpPr txBox="1"/>
          <p:nvPr/>
        </p:nvSpPr>
        <p:spPr>
          <a:xfrm>
            <a:off x="3670822" y="4033008"/>
            <a:ext cx="1720343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VOTE COMMUN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4A69B9-EDC7-0AFE-46C0-EA77D18A1D9D}"/>
              </a:ext>
            </a:extLst>
          </p:cNvPr>
          <p:cNvSpPr txBox="1"/>
          <p:nvPr/>
        </p:nvSpPr>
        <p:spPr>
          <a:xfrm>
            <a:off x="1904592" y="5241559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COMMUNES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E7F06B-56BF-8C5B-0184-27CDE0C9FEC7}"/>
              </a:ext>
            </a:extLst>
          </p:cNvPr>
          <p:cNvSpPr txBox="1"/>
          <p:nvPr/>
        </p:nvSpPr>
        <p:spPr>
          <a:xfrm>
            <a:off x="3760891" y="52109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1EDCFE-C304-BBD4-EBF9-3338C86ED17B}"/>
              </a:ext>
            </a:extLst>
          </p:cNvPr>
          <p:cNvSpPr txBox="1"/>
          <p:nvPr/>
        </p:nvSpPr>
        <p:spPr>
          <a:xfrm>
            <a:off x="6381133" y="5210960"/>
            <a:ext cx="7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CCRV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A5B8C5-9C65-C041-A7EF-24B5EC981FEE}"/>
              </a:ext>
            </a:extLst>
          </p:cNvPr>
          <p:cNvSpPr txBox="1"/>
          <p:nvPr/>
        </p:nvSpPr>
        <p:spPr>
          <a:xfrm>
            <a:off x="5028726" y="521096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CCPV</a:t>
            </a:r>
          </a:p>
        </p:txBody>
      </p:sp>
    </p:spTree>
    <p:extLst>
      <p:ext uri="{BB962C8B-B14F-4D97-AF65-F5344CB8AC3E}">
        <p14:creationId xmlns:p14="http://schemas.microsoft.com/office/powerpoint/2010/main" val="31805131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1949" y="2257345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pPr algn="l"/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Analyse des offres reçues pour l’étude de l’aménagement des moulins en basse automne </a:t>
            </a:r>
          </a:p>
          <a:p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76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792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47686B-DD1B-DE79-E6A7-A5AA918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71" y="3339471"/>
            <a:ext cx="8224838" cy="219219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Choix de la commission d’appel d’offre réunie le 13 mars 2023 : SINBIO pour un montant de 97 000€ TTC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N°1 sur 2 de l’analyse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BBB6422F-9462-22B8-DD95-F2121033E23F}"/>
              </a:ext>
            </a:extLst>
          </p:cNvPr>
          <p:cNvSpPr txBox="1">
            <a:spLocks/>
          </p:cNvSpPr>
          <p:nvPr/>
        </p:nvSpPr>
        <p:spPr bwMode="auto">
          <a:xfrm>
            <a:off x="1257300" y="658247"/>
            <a:ext cx="788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Analyse des offres reçues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E92C96-F97F-A7EE-1AFB-3EBD588DC1A6}"/>
              </a:ext>
            </a:extLst>
          </p:cNvPr>
          <p:cNvSpPr txBox="1"/>
          <p:nvPr/>
        </p:nvSpPr>
        <p:spPr>
          <a:xfrm>
            <a:off x="470780" y="1587736"/>
            <a:ext cx="733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Etude diagnostic pour l’aménagement des moulins en basse Automne</a:t>
            </a:r>
          </a:p>
        </p:txBody>
      </p:sp>
    </p:spTree>
    <p:extLst>
      <p:ext uri="{BB962C8B-B14F-4D97-AF65-F5344CB8AC3E}">
        <p14:creationId xmlns:p14="http://schemas.microsoft.com/office/powerpoint/2010/main" val="5488891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des offres reçues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DA7BA8-1B73-41A7-948E-4619A278D6D2}" type="slidenum">
              <a:rPr lang="fr-FR" altLang="fr-FR" smtClean="0"/>
              <a:pPr/>
              <a:t>78</a:t>
            </a:fld>
            <a:endParaRPr lang="fr-FR" alt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3802C9EE-891C-8F3E-B90C-551817C3D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552718"/>
              </p:ext>
            </p:extLst>
          </p:nvPr>
        </p:nvGraphicFramePr>
        <p:xfrm>
          <a:off x="373311" y="1966393"/>
          <a:ext cx="8313489" cy="3741491"/>
        </p:xfrm>
        <a:graphic>
          <a:graphicData uri="http://schemas.openxmlformats.org/drawingml/2006/table">
            <a:tbl>
              <a:tblPr firstRow="1" firstCol="1" bandRow="1"/>
              <a:tblGrid>
                <a:gridCol w="2194761">
                  <a:extLst>
                    <a:ext uri="{9D8B030D-6E8A-4147-A177-3AD203B41FA5}">
                      <a16:colId xmlns:a16="http://schemas.microsoft.com/office/drawing/2014/main" val="152711619"/>
                    </a:ext>
                  </a:extLst>
                </a:gridCol>
                <a:gridCol w="500473">
                  <a:extLst>
                    <a:ext uri="{9D8B030D-6E8A-4147-A177-3AD203B41FA5}">
                      <a16:colId xmlns:a16="http://schemas.microsoft.com/office/drawing/2014/main" val="70896211"/>
                    </a:ext>
                  </a:extLst>
                </a:gridCol>
                <a:gridCol w="2809959">
                  <a:extLst>
                    <a:ext uri="{9D8B030D-6E8A-4147-A177-3AD203B41FA5}">
                      <a16:colId xmlns:a16="http://schemas.microsoft.com/office/drawing/2014/main" val="2995798001"/>
                    </a:ext>
                  </a:extLst>
                </a:gridCol>
                <a:gridCol w="2808296">
                  <a:extLst>
                    <a:ext uri="{9D8B030D-6E8A-4147-A177-3AD203B41FA5}">
                      <a16:colId xmlns:a16="http://schemas.microsoft.com/office/drawing/2014/main" val="2812650529"/>
                    </a:ext>
                  </a:extLst>
                </a:gridCol>
              </a:tblGrid>
              <a:tr h="566893"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Candidats</a:t>
                      </a: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Critères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 MAX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SINBIO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SOCAMA / ARTEMIA EAU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891120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ESQUISSE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40559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AVANT-PROJET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89994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18923"/>
                  </a:ext>
                </a:extLst>
              </a:tr>
              <a:tr h="45351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DOSSIERS REGLEMENTAIRES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01291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MOYENS HUMAINS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70156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154894"/>
                  </a:ext>
                </a:extLst>
              </a:tr>
              <a:tr h="453514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REUNIONS ET COMMUNICATION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029242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TECHNIQUE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837054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Prix TTC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96 780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172 441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668823"/>
                  </a:ext>
                </a:extLst>
              </a:tr>
              <a:tr h="453514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PRIX (30*note basse/note de l’offre)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16,83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51920"/>
                  </a:ext>
                </a:extLst>
              </a:tr>
              <a:tr h="226757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68,83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098829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26875186-982F-D9DE-F6E8-B6DE44F29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654947"/>
              </p:ext>
            </p:extLst>
          </p:nvPr>
        </p:nvGraphicFramePr>
        <p:xfrm>
          <a:off x="363108" y="6323648"/>
          <a:ext cx="8224838" cy="167640"/>
        </p:xfrm>
        <a:graphic>
          <a:graphicData uri="http://schemas.openxmlformats.org/drawingml/2006/table">
            <a:tbl>
              <a:tblPr firstRow="1" firstCol="1" bandRow="1"/>
              <a:tblGrid>
                <a:gridCol w="1644502">
                  <a:extLst>
                    <a:ext uri="{9D8B030D-6E8A-4147-A177-3AD203B41FA5}">
                      <a16:colId xmlns:a16="http://schemas.microsoft.com/office/drawing/2014/main" val="2531192401"/>
                    </a:ext>
                  </a:extLst>
                </a:gridCol>
                <a:gridCol w="1645084">
                  <a:extLst>
                    <a:ext uri="{9D8B030D-6E8A-4147-A177-3AD203B41FA5}">
                      <a16:colId xmlns:a16="http://schemas.microsoft.com/office/drawing/2014/main" val="519271492"/>
                    </a:ext>
                  </a:extLst>
                </a:gridCol>
                <a:gridCol w="1645084">
                  <a:extLst>
                    <a:ext uri="{9D8B030D-6E8A-4147-A177-3AD203B41FA5}">
                      <a16:colId xmlns:a16="http://schemas.microsoft.com/office/drawing/2014/main" val="2836024331"/>
                    </a:ext>
                  </a:extLst>
                </a:gridCol>
                <a:gridCol w="1645084">
                  <a:extLst>
                    <a:ext uri="{9D8B030D-6E8A-4147-A177-3AD203B41FA5}">
                      <a16:colId xmlns:a16="http://schemas.microsoft.com/office/drawing/2014/main" val="3617556132"/>
                    </a:ext>
                  </a:extLst>
                </a:gridCol>
                <a:gridCol w="1645084">
                  <a:extLst>
                    <a:ext uri="{9D8B030D-6E8A-4147-A177-3AD203B41FA5}">
                      <a16:colId xmlns:a16="http://schemas.microsoft.com/office/drawing/2014/main" val="2191157471"/>
                    </a:ext>
                  </a:extLst>
                </a:gridCol>
              </a:tblGrid>
              <a:tr h="167474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Très bon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Bon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Moyen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Faible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Très faible</a:t>
                      </a:r>
                      <a:endParaRPr lang="fr-F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03" marR="628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951579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2056B70-4F32-FF14-7913-0CC5AFCD17E6}"/>
              </a:ext>
            </a:extLst>
          </p:cNvPr>
          <p:cNvSpPr txBox="1"/>
          <p:nvPr/>
        </p:nvSpPr>
        <p:spPr>
          <a:xfrm>
            <a:off x="606582" y="1330859"/>
            <a:ext cx="733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Etude diagnostic pour l’aménagement des moulins en basse Automne</a:t>
            </a:r>
          </a:p>
        </p:txBody>
      </p:sp>
    </p:spTree>
    <p:extLst>
      <p:ext uri="{BB962C8B-B14F-4D97-AF65-F5344CB8AC3E}">
        <p14:creationId xmlns:p14="http://schemas.microsoft.com/office/powerpoint/2010/main" val="24320299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DA7BA8-1B73-41A7-948E-4619A278D6D2}" type="slidenum">
              <a:rPr lang="fr-FR" altLang="fr-FR" smtClean="0"/>
              <a:pPr/>
              <a:t>79</a:t>
            </a:fld>
            <a:endParaRPr lang="fr-FR" altLang="fr-FR" dirty="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DEF5266E-7F35-B2C4-DC27-783FB5DF6F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9087" y="1981101"/>
          <a:ext cx="8611301" cy="1382884"/>
        </p:xfrm>
        <a:graphic>
          <a:graphicData uri="http://schemas.openxmlformats.org/drawingml/2006/table">
            <a:tbl>
              <a:tblPr/>
              <a:tblGrid>
                <a:gridCol w="1180129">
                  <a:extLst>
                    <a:ext uri="{9D8B030D-6E8A-4147-A177-3AD203B41FA5}">
                      <a16:colId xmlns:a16="http://schemas.microsoft.com/office/drawing/2014/main" val="3025970785"/>
                    </a:ext>
                  </a:extLst>
                </a:gridCol>
                <a:gridCol w="872700">
                  <a:extLst>
                    <a:ext uri="{9D8B030D-6E8A-4147-A177-3AD203B41FA5}">
                      <a16:colId xmlns:a16="http://schemas.microsoft.com/office/drawing/2014/main" val="2094165342"/>
                    </a:ext>
                  </a:extLst>
                </a:gridCol>
                <a:gridCol w="872700">
                  <a:extLst>
                    <a:ext uri="{9D8B030D-6E8A-4147-A177-3AD203B41FA5}">
                      <a16:colId xmlns:a16="http://schemas.microsoft.com/office/drawing/2014/main" val="2777035886"/>
                    </a:ext>
                  </a:extLst>
                </a:gridCol>
                <a:gridCol w="872700">
                  <a:extLst>
                    <a:ext uri="{9D8B030D-6E8A-4147-A177-3AD203B41FA5}">
                      <a16:colId xmlns:a16="http://schemas.microsoft.com/office/drawing/2014/main" val="34844844"/>
                    </a:ext>
                  </a:extLst>
                </a:gridCol>
                <a:gridCol w="872700">
                  <a:extLst>
                    <a:ext uri="{9D8B030D-6E8A-4147-A177-3AD203B41FA5}">
                      <a16:colId xmlns:a16="http://schemas.microsoft.com/office/drawing/2014/main" val="2931773856"/>
                    </a:ext>
                  </a:extLst>
                </a:gridCol>
                <a:gridCol w="872700">
                  <a:extLst>
                    <a:ext uri="{9D8B030D-6E8A-4147-A177-3AD203B41FA5}">
                      <a16:colId xmlns:a16="http://schemas.microsoft.com/office/drawing/2014/main" val="3018190404"/>
                    </a:ext>
                  </a:extLst>
                </a:gridCol>
                <a:gridCol w="872700">
                  <a:extLst>
                    <a:ext uri="{9D8B030D-6E8A-4147-A177-3AD203B41FA5}">
                      <a16:colId xmlns:a16="http://schemas.microsoft.com/office/drawing/2014/main" val="3889499276"/>
                    </a:ext>
                  </a:extLst>
                </a:gridCol>
                <a:gridCol w="806586">
                  <a:extLst>
                    <a:ext uri="{9D8B030D-6E8A-4147-A177-3AD203B41FA5}">
                      <a16:colId xmlns:a16="http://schemas.microsoft.com/office/drawing/2014/main" val="1043321589"/>
                    </a:ext>
                  </a:extLst>
                </a:gridCol>
                <a:gridCol w="515686">
                  <a:extLst>
                    <a:ext uri="{9D8B030D-6E8A-4147-A177-3AD203B41FA5}">
                      <a16:colId xmlns:a16="http://schemas.microsoft.com/office/drawing/2014/main" val="2599605540"/>
                    </a:ext>
                  </a:extLst>
                </a:gridCol>
                <a:gridCol w="872700">
                  <a:extLst>
                    <a:ext uri="{9D8B030D-6E8A-4147-A177-3AD203B41FA5}">
                      <a16:colId xmlns:a16="http://schemas.microsoft.com/office/drawing/2014/main" val="712606422"/>
                    </a:ext>
                  </a:extLst>
                </a:gridCol>
              </a:tblGrid>
              <a:tr h="238428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Euros HT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08999"/>
                  </a:ext>
                </a:extLst>
              </a:tr>
              <a:tr h="44109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ESQ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Réunions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AVP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Dossiers règlementaires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options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(€ TTC)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points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Classement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764647"/>
                  </a:ext>
                </a:extLst>
              </a:tr>
              <a:tr h="22650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6" marR="9476" marT="94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points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123048"/>
                  </a:ext>
                </a:extLst>
              </a:tr>
              <a:tr h="238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SINBIO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14 150,00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16 250,00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24 700,00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13 700,00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8 900,00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2 950,00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96 780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934229"/>
                  </a:ext>
                </a:extLst>
              </a:tr>
              <a:tr h="23842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SOCAMA / ARTEMIA EAU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37 842,50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5 637,50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51 496,00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14 350,00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31 900,00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1 925,00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171 781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16,90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76" marR="9476" marT="9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75988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41634BE-5AC7-FEAD-4EBD-365BD2E6873B}"/>
              </a:ext>
            </a:extLst>
          </p:cNvPr>
          <p:cNvGraphicFramePr>
            <a:graphicFrameLocks noGrp="1"/>
          </p:cNvGraphicFramePr>
          <p:nvPr/>
        </p:nvGraphicFramePr>
        <p:xfrm>
          <a:off x="532702" y="4090916"/>
          <a:ext cx="7831120" cy="1765380"/>
        </p:xfrm>
        <a:graphic>
          <a:graphicData uri="http://schemas.openxmlformats.org/drawingml/2006/table">
            <a:tbl>
              <a:tblPr/>
              <a:tblGrid>
                <a:gridCol w="1440346">
                  <a:extLst>
                    <a:ext uri="{9D8B030D-6E8A-4147-A177-3AD203B41FA5}">
                      <a16:colId xmlns:a16="http://schemas.microsoft.com/office/drawing/2014/main" val="1083693331"/>
                    </a:ext>
                  </a:extLst>
                </a:gridCol>
                <a:gridCol w="1065129">
                  <a:extLst>
                    <a:ext uri="{9D8B030D-6E8A-4147-A177-3AD203B41FA5}">
                      <a16:colId xmlns:a16="http://schemas.microsoft.com/office/drawing/2014/main" val="259495300"/>
                    </a:ext>
                  </a:extLst>
                </a:gridCol>
                <a:gridCol w="1065129">
                  <a:extLst>
                    <a:ext uri="{9D8B030D-6E8A-4147-A177-3AD203B41FA5}">
                      <a16:colId xmlns:a16="http://schemas.microsoft.com/office/drawing/2014/main" val="1397645668"/>
                    </a:ext>
                  </a:extLst>
                </a:gridCol>
                <a:gridCol w="1065129">
                  <a:extLst>
                    <a:ext uri="{9D8B030D-6E8A-4147-A177-3AD203B41FA5}">
                      <a16:colId xmlns:a16="http://schemas.microsoft.com/office/drawing/2014/main" val="1134349088"/>
                    </a:ext>
                  </a:extLst>
                </a:gridCol>
                <a:gridCol w="1065129">
                  <a:extLst>
                    <a:ext uri="{9D8B030D-6E8A-4147-A177-3AD203B41FA5}">
                      <a16:colId xmlns:a16="http://schemas.microsoft.com/office/drawing/2014/main" val="3559821106"/>
                    </a:ext>
                  </a:extLst>
                </a:gridCol>
                <a:gridCol w="1065129">
                  <a:extLst>
                    <a:ext uri="{9D8B030D-6E8A-4147-A177-3AD203B41FA5}">
                      <a16:colId xmlns:a16="http://schemas.microsoft.com/office/drawing/2014/main" val="1318318449"/>
                    </a:ext>
                  </a:extLst>
                </a:gridCol>
                <a:gridCol w="1065129">
                  <a:extLst>
                    <a:ext uri="{9D8B030D-6E8A-4147-A177-3AD203B41FA5}">
                      <a16:colId xmlns:a16="http://schemas.microsoft.com/office/drawing/2014/main" val="1205390974"/>
                    </a:ext>
                  </a:extLst>
                </a:gridCol>
              </a:tblGrid>
              <a:tr h="44134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Valeur technique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/100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561675"/>
                  </a:ext>
                </a:extLst>
              </a:tr>
              <a:tr h="44134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Euros HT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Euros TTC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points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points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612242"/>
                  </a:ext>
                </a:extLst>
              </a:tr>
              <a:tr h="4413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SINBIO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80 650,00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96 780,00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974682"/>
                  </a:ext>
                </a:extLst>
              </a:tr>
              <a:tr h="4413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SOCAMA / ARTEMIA EAU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143 151,00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171 781,20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466192"/>
                  </a:ext>
                </a:extLst>
              </a:tr>
            </a:tbl>
          </a:graphicData>
        </a:graphic>
      </p:graphicFrame>
      <p:sp>
        <p:nvSpPr>
          <p:cNvPr id="8" name="Titre 2">
            <a:extLst>
              <a:ext uri="{FF2B5EF4-FFF2-40B4-BE49-F238E27FC236}">
                <a16:creationId xmlns:a16="http://schemas.microsoft.com/office/drawing/2014/main" id="{050E3699-9E16-C216-10B7-4961ECD74287}"/>
              </a:ext>
            </a:extLst>
          </p:cNvPr>
          <p:cNvSpPr txBox="1">
            <a:spLocks/>
          </p:cNvSpPr>
          <p:nvPr/>
        </p:nvSpPr>
        <p:spPr bwMode="auto">
          <a:xfrm>
            <a:off x="1257300" y="658247"/>
            <a:ext cx="788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Analyse des offres reçues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6F5DCE-9A72-5955-157F-F6F951DD6236}"/>
              </a:ext>
            </a:extLst>
          </p:cNvPr>
          <p:cNvSpPr txBox="1"/>
          <p:nvPr/>
        </p:nvSpPr>
        <p:spPr>
          <a:xfrm>
            <a:off x="606582" y="1330859"/>
            <a:ext cx="733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Etude diagnostic pour l’aménagement des moulins en basse Automne</a:t>
            </a:r>
          </a:p>
        </p:txBody>
      </p:sp>
    </p:spTree>
    <p:extLst>
      <p:ext uri="{BB962C8B-B14F-4D97-AF65-F5344CB8AC3E}">
        <p14:creationId xmlns:p14="http://schemas.microsoft.com/office/powerpoint/2010/main" val="138227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D15E960-566B-46F9-8749-70BFB926E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Résultats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M. DAVIN : 88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M. LAVEUR : 76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La majorité absolue est à 83.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D67DDC7-A52C-4E85-8AC4-9E40CE29D532}"/>
              </a:ext>
            </a:extLst>
          </p:cNvPr>
          <p:cNvSpPr txBox="1">
            <a:spLocks/>
          </p:cNvSpPr>
          <p:nvPr/>
        </p:nvSpPr>
        <p:spPr bwMode="auto">
          <a:xfrm>
            <a:off x="1257300" y="687650"/>
            <a:ext cx="788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Election du président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0563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DA7BA8-1B73-41A7-948E-4619A278D6D2}" type="slidenum">
              <a:rPr lang="fr-FR" altLang="fr-FR" smtClean="0"/>
              <a:pPr/>
              <a:t>80</a:t>
            </a:fld>
            <a:endParaRPr lang="fr-FR" altLang="fr-FR" dirty="0"/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F501CEC1-F5C0-82A2-92F6-2EAA49589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184" y="1966729"/>
            <a:ext cx="6519197" cy="4524559"/>
          </a:xfrm>
          <a:prstGeom prst="rect">
            <a:avLst/>
          </a:prstGeom>
        </p:spPr>
      </p:pic>
      <p:sp>
        <p:nvSpPr>
          <p:cNvPr id="6" name="Titre 2">
            <a:extLst>
              <a:ext uri="{FF2B5EF4-FFF2-40B4-BE49-F238E27FC236}">
                <a16:creationId xmlns:a16="http://schemas.microsoft.com/office/drawing/2014/main" id="{66EF5689-8BDF-56A6-907C-53A7165DEB2C}"/>
              </a:ext>
            </a:extLst>
          </p:cNvPr>
          <p:cNvSpPr txBox="1">
            <a:spLocks/>
          </p:cNvSpPr>
          <p:nvPr/>
        </p:nvSpPr>
        <p:spPr bwMode="auto">
          <a:xfrm>
            <a:off x="1257300" y="658247"/>
            <a:ext cx="788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Analyse des offres reçues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09828-2EAF-98F4-5631-D95FCD7BD076}"/>
              </a:ext>
            </a:extLst>
          </p:cNvPr>
          <p:cNvSpPr txBox="1"/>
          <p:nvPr/>
        </p:nvSpPr>
        <p:spPr>
          <a:xfrm>
            <a:off x="606582" y="1330859"/>
            <a:ext cx="733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Etude diagnostic pour l’aménagement des moulins en basse Automne</a:t>
            </a:r>
          </a:p>
        </p:txBody>
      </p:sp>
    </p:spTree>
    <p:extLst>
      <p:ext uri="{BB962C8B-B14F-4D97-AF65-F5344CB8AC3E}">
        <p14:creationId xmlns:p14="http://schemas.microsoft.com/office/powerpoint/2010/main" val="26203439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B8C58F-204F-6CD4-45FD-292646F62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6" y="1987204"/>
            <a:ext cx="8676147" cy="3879442"/>
          </a:xfrm>
          <a:prstGeom prst="rect">
            <a:avLst/>
          </a:prstGeom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1C4A7F9A-FC1E-D380-3335-A4B574CF163F}"/>
              </a:ext>
            </a:extLst>
          </p:cNvPr>
          <p:cNvSpPr txBox="1">
            <a:spLocks/>
          </p:cNvSpPr>
          <p:nvPr/>
        </p:nvSpPr>
        <p:spPr>
          <a:xfrm>
            <a:off x="1166813" y="560168"/>
            <a:ext cx="7886700" cy="285750"/>
          </a:xfrm>
          <a:prstGeom prst="rect">
            <a:avLst/>
          </a:prstGeom>
        </p:spPr>
        <p:txBody>
          <a:bodyPr/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RCE basse Automne – compléments demandés à SINBIO</a:t>
            </a:r>
          </a:p>
        </p:txBody>
      </p:sp>
    </p:spTree>
    <p:extLst>
      <p:ext uri="{BB962C8B-B14F-4D97-AF65-F5344CB8AC3E}">
        <p14:creationId xmlns:p14="http://schemas.microsoft.com/office/powerpoint/2010/main" val="38280484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C6FB35A-2970-5614-4924-6A3AC3E256FD}"/>
              </a:ext>
            </a:extLst>
          </p:cNvPr>
          <p:cNvSpPr txBox="1">
            <a:spLocks/>
          </p:cNvSpPr>
          <p:nvPr/>
        </p:nvSpPr>
        <p:spPr>
          <a:xfrm>
            <a:off x="459581" y="3944644"/>
            <a:ext cx="8224838" cy="1041148"/>
          </a:xfrm>
          <a:prstGeom prst="rect">
            <a:avLst/>
          </a:prstGeom>
        </p:spPr>
        <p:txBody>
          <a:bodyPr/>
          <a:lstStyle>
            <a:lvl1pPr marL="457200" indent="-4572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800" kern="1200">
                <a:solidFill>
                  <a:srgbClr val="103475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14400" indent="-4572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573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14500" indent="-3429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rebuchet MS" pitchFamily="34" charset="0"/>
              <a:buChar char="–"/>
              <a:defRPr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rgbClr val="000000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dirty="0"/>
              <a:t>Délibération sur le choix du candidat et le lancement de l’étude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76E515-900E-0B23-C298-DC9F5CF75C63}"/>
              </a:ext>
            </a:extLst>
          </p:cNvPr>
          <p:cNvSpPr txBox="1"/>
          <p:nvPr/>
        </p:nvSpPr>
        <p:spPr>
          <a:xfrm>
            <a:off x="3636501" y="5184356"/>
            <a:ext cx="138211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VOTE GEMA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D20475-9E44-6BC4-734D-7CFEEBE4F20A}"/>
              </a:ext>
            </a:extLst>
          </p:cNvPr>
          <p:cNvSpPr txBox="1"/>
          <p:nvPr/>
        </p:nvSpPr>
        <p:spPr>
          <a:xfrm>
            <a:off x="4890039" y="6134811"/>
            <a:ext cx="7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CCRV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0C538D-96FD-41E1-3445-0B061E59E69B}"/>
              </a:ext>
            </a:extLst>
          </p:cNvPr>
          <p:cNvSpPr txBox="1"/>
          <p:nvPr/>
        </p:nvSpPr>
        <p:spPr>
          <a:xfrm>
            <a:off x="3928718" y="6134811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CCPV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DAA97F-F6E1-69BF-C928-7E87F407CBBE}"/>
              </a:ext>
            </a:extLst>
          </p:cNvPr>
          <p:cNvSpPr txBox="1"/>
          <p:nvPr/>
        </p:nvSpPr>
        <p:spPr>
          <a:xfrm>
            <a:off x="2854626" y="613481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0FB875-B08F-C615-E425-29F06D7CF257}"/>
              </a:ext>
            </a:extLst>
          </p:cNvPr>
          <p:cNvSpPr txBox="1"/>
          <p:nvPr/>
        </p:nvSpPr>
        <p:spPr>
          <a:xfrm>
            <a:off x="1257300" y="1988121"/>
            <a:ext cx="7247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r>
              <a:rPr lang="fr-FR" dirty="0"/>
              <a:t>Durée de l’étude : 18 mois soit de juin 2023 à décembre 2025</a:t>
            </a:r>
          </a:p>
          <a:p>
            <a:endParaRPr lang="fr-FR" dirty="0"/>
          </a:p>
          <a:p>
            <a:r>
              <a:rPr lang="fr-FR" dirty="0"/>
              <a:t>Proposition de la commission d’appel d’offre réunie le 13 mars 2023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FC1BEB86-F67C-40F9-9BAD-61FC8B1CAB8B}"/>
              </a:ext>
            </a:extLst>
          </p:cNvPr>
          <p:cNvSpPr txBox="1">
            <a:spLocks/>
          </p:cNvSpPr>
          <p:nvPr/>
        </p:nvSpPr>
        <p:spPr bwMode="auto">
          <a:xfrm>
            <a:off x="1257300" y="658247"/>
            <a:ext cx="788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Analyse des offres reçues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1CA37F-62C1-EDC0-3833-F0CA1B14FAF3}"/>
              </a:ext>
            </a:extLst>
          </p:cNvPr>
          <p:cNvSpPr txBox="1"/>
          <p:nvPr/>
        </p:nvSpPr>
        <p:spPr>
          <a:xfrm>
            <a:off x="606582" y="1330859"/>
            <a:ext cx="733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Etude diagnostic pour l’aménagement des moulins en basse Automne</a:t>
            </a:r>
          </a:p>
        </p:txBody>
      </p:sp>
    </p:spTree>
    <p:extLst>
      <p:ext uri="{BB962C8B-B14F-4D97-AF65-F5344CB8AC3E}">
        <p14:creationId xmlns:p14="http://schemas.microsoft.com/office/powerpoint/2010/main" val="42540803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57200" y="2662238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pPr algn="l"/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13. 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Adhésion au dispositif de signalement des actes de violence, de discrimination, de harcèlement et d’agissement sexiste avec le centre de gestion de l’OISE </a:t>
            </a:r>
          </a:p>
          <a:p>
            <a:endParaRPr lang="fr-FR" sz="4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83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316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DA8DB4-5A76-33D9-3013-E3A483A8330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84</a:t>
            </a:fld>
            <a:endParaRPr lang="fr-FR" alt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3108AC-CBD6-9C19-A8BE-DB9BE419276A}"/>
              </a:ext>
            </a:extLst>
          </p:cNvPr>
          <p:cNvSpPr txBox="1"/>
          <p:nvPr/>
        </p:nvSpPr>
        <p:spPr>
          <a:xfrm>
            <a:off x="603849" y="1674674"/>
            <a:ext cx="77465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6A6565"/>
                </a:solidFill>
                <a:effectLst/>
                <a:latin typeface="Poppins" panose="00000500000000000000" pitchFamily="2" charset="0"/>
              </a:rPr>
              <a:t>Dispositif de signalement des actes de violence, de discrimination, de harcèlement et d’agissements sexistes</a:t>
            </a:r>
          </a:p>
          <a:p>
            <a:pPr algn="l"/>
            <a:endParaRPr lang="fr-FR" b="1" dirty="0">
              <a:solidFill>
                <a:srgbClr val="6A6565"/>
              </a:solidFill>
              <a:latin typeface="Poppins" panose="00000500000000000000" pitchFamily="2" charset="0"/>
            </a:endParaRPr>
          </a:p>
          <a:p>
            <a:pPr algn="l"/>
            <a:r>
              <a:rPr lang="fr-FR" b="1" dirty="0">
                <a:solidFill>
                  <a:srgbClr val="C00000"/>
                </a:solidFill>
                <a:latin typeface="Poppins" panose="00000500000000000000" pitchFamily="2" charset="0"/>
              </a:rPr>
              <a:t>Obligation pour tous les employeurs publics (loi transformation de la fonction publique du 6 août 2019)</a:t>
            </a:r>
          </a:p>
          <a:p>
            <a:pPr algn="l"/>
            <a:endParaRPr lang="fr-FR" b="1" i="0" dirty="0">
              <a:solidFill>
                <a:srgbClr val="6A6565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B0BA98E-9929-6F17-E67D-7B2D5E632057}"/>
              </a:ext>
            </a:extLst>
          </p:cNvPr>
          <p:cNvSpPr/>
          <p:nvPr/>
        </p:nvSpPr>
        <p:spPr bwMode="auto">
          <a:xfrm>
            <a:off x="603849" y="3673743"/>
            <a:ext cx="7435969" cy="599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Délibération pour l’adhésion au dispositif proposé par le CDG 60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09F6F41-F942-695B-9E4B-52DF4ABB8923}"/>
              </a:ext>
            </a:extLst>
          </p:cNvPr>
          <p:cNvSpPr txBox="1">
            <a:spLocks/>
          </p:cNvSpPr>
          <p:nvPr/>
        </p:nvSpPr>
        <p:spPr bwMode="auto">
          <a:xfrm>
            <a:off x="1257300" y="658247"/>
            <a:ext cx="788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 kern="1200">
                <a:solidFill>
                  <a:srgbClr val="0F4C98"/>
                </a:solidFill>
                <a:latin typeface="Melody"/>
                <a:ea typeface="Melody"/>
                <a:cs typeface="Melody" pitchFamily="2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b="1">
                <a:solidFill>
                  <a:srgbClr val="0F4C98"/>
                </a:solidFill>
                <a:latin typeface="Melody" pitchFamily="2" charset="0"/>
                <a:ea typeface="Melody" pitchFamily="2" charset="0"/>
                <a:cs typeface="Melody" pitchFamily="2" charset="0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dirty="0"/>
              <a:t>Délibération – dispositif de signalement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F193DA-FD31-63BF-CDAC-6C6DA4C2BC0D}"/>
              </a:ext>
            </a:extLst>
          </p:cNvPr>
          <p:cNvSpPr txBox="1"/>
          <p:nvPr/>
        </p:nvSpPr>
        <p:spPr>
          <a:xfrm>
            <a:off x="3553127" y="4837135"/>
            <a:ext cx="1720343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VOTE COMMUN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D4A86C-7F7D-8596-7F69-3898FB21FCD9}"/>
              </a:ext>
            </a:extLst>
          </p:cNvPr>
          <p:cNvSpPr txBox="1"/>
          <p:nvPr/>
        </p:nvSpPr>
        <p:spPr>
          <a:xfrm>
            <a:off x="1786897" y="6045686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COMMUNES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248B6E-C525-BEBD-8420-6D24AF1558A4}"/>
              </a:ext>
            </a:extLst>
          </p:cNvPr>
          <p:cNvSpPr txBox="1"/>
          <p:nvPr/>
        </p:nvSpPr>
        <p:spPr>
          <a:xfrm>
            <a:off x="3643196" y="601508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ARC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50122C-EBB0-0079-8583-E71BA329C3E9}"/>
              </a:ext>
            </a:extLst>
          </p:cNvPr>
          <p:cNvSpPr txBox="1"/>
          <p:nvPr/>
        </p:nvSpPr>
        <p:spPr>
          <a:xfrm>
            <a:off x="6263438" y="6015087"/>
            <a:ext cx="72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CCRV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94258E-EF7E-DD0D-2CAA-4C1E6C845982}"/>
              </a:ext>
            </a:extLst>
          </p:cNvPr>
          <p:cNvSpPr txBox="1"/>
          <p:nvPr/>
        </p:nvSpPr>
        <p:spPr>
          <a:xfrm>
            <a:off x="4911031" y="601508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CCPV</a:t>
            </a:r>
          </a:p>
        </p:txBody>
      </p:sp>
    </p:spTree>
    <p:extLst>
      <p:ext uri="{BB962C8B-B14F-4D97-AF65-F5344CB8AC3E}">
        <p14:creationId xmlns:p14="http://schemas.microsoft.com/office/powerpoint/2010/main" val="15395645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10782" y="2257345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14. Informations &amp; questions diverses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85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298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3C08A-E38D-4E70-9822-E871C9B11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49427"/>
            <a:ext cx="6858000" cy="2387600"/>
          </a:xfrm>
        </p:spPr>
        <p:txBody>
          <a:bodyPr/>
          <a:lstStyle/>
          <a:p>
            <a:r>
              <a:rPr lang="fr-FR" dirty="0"/>
              <a:t>MERCI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B8C6E4-6ADF-4A97-BDFA-A9589BF62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08573"/>
            <a:ext cx="6858000" cy="788113"/>
          </a:xfrm>
        </p:spPr>
        <p:txBody>
          <a:bodyPr/>
          <a:lstStyle/>
          <a:p>
            <a:r>
              <a:rPr lang="fr-FR"/>
              <a:t>Mardi 11 avril 2023 </a:t>
            </a:r>
            <a:r>
              <a:rPr lang="fr-FR" dirty="0"/>
              <a:t>– Morienval</a:t>
            </a:r>
          </a:p>
        </p:txBody>
      </p:sp>
    </p:spTree>
    <p:extLst>
      <p:ext uri="{BB962C8B-B14F-4D97-AF65-F5344CB8AC3E}">
        <p14:creationId xmlns:p14="http://schemas.microsoft.com/office/powerpoint/2010/main" val="165945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879725" y="1079500"/>
            <a:ext cx="529113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1600" i="1">
                <a:solidFill>
                  <a:srgbClr val="004586"/>
                </a:solidFill>
              </a:rPr>
              <a:t>l’Automne, source de vie...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D95C113-15C4-46A4-8C2D-7A44CF47972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609995" y="2066544"/>
            <a:ext cx="8540102" cy="3926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normAutofit/>
          </a:bodyPr>
          <a:lstStyle/>
          <a:p>
            <a:pPr marL="0" indent="0">
              <a:buNone/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</a:rPr>
              <a:t>3. Fixation du nombre de vice-présidents et élections de ceux-ci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B2B7F3-2B2B-4FB1-8886-CB556AB782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DBE029F-9EE7-442E-9FE5-5878639DF477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243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SLIDE_DUENO" val="33"/>
  <p:tag name="ARS_SLIDE_PARTICIPANTNUM_MEN" val="33"/>
  <p:tag name="ARS_SLIDE_SUBMITNUM_MEN" val="0"/>
  <p:tag name="ARS_SLIDE_PARTICIPANTNUM" val="33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sageba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geba" id="{B08BF332-27B8-4CDB-B6D5-FB5BC627CE36}" vid="{0A0BBDD9-BECF-440C-88A0-9372A5B5CF4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sageba</Template>
  <TotalTime>3110</TotalTime>
  <Words>8071</Words>
  <Application>Microsoft Office PowerPoint</Application>
  <PresentationFormat>Affichage à l'écran (4:3)</PresentationFormat>
  <Paragraphs>988</Paragraphs>
  <Slides>86</Slides>
  <Notes>21</Notes>
  <HiddenSlides>2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86</vt:i4>
      </vt:variant>
    </vt:vector>
  </HeadingPairs>
  <TitlesOfParts>
    <vt:vector size="94" baseType="lpstr">
      <vt:lpstr>Arial</vt:lpstr>
      <vt:lpstr>Calibri</vt:lpstr>
      <vt:lpstr>Melody</vt:lpstr>
      <vt:lpstr>Poppins</vt:lpstr>
      <vt:lpstr>Times New Roman</vt:lpstr>
      <vt:lpstr>Trebuchet MS</vt:lpstr>
      <vt:lpstr>Wingdings</vt:lpstr>
      <vt:lpstr>sageba</vt:lpstr>
      <vt:lpstr>Conseil syndical</vt:lpstr>
      <vt:lpstr>Ordre du jour</vt:lpstr>
      <vt:lpstr>Présentation PowerPoint</vt:lpstr>
      <vt:lpstr>Présentation PowerPoint</vt:lpstr>
      <vt:lpstr>Présentation PowerPoint</vt:lpstr>
      <vt:lpstr>Présentation PowerPoint</vt:lpstr>
      <vt:lpstr>Election du président</vt:lpstr>
      <vt:lpstr>Présentation PowerPoint</vt:lpstr>
      <vt:lpstr>Présentation PowerPoint</vt:lpstr>
      <vt:lpstr>1. Fixation du nombre de vice-président</vt:lpstr>
      <vt:lpstr>2. Election des vice-présidents</vt:lpstr>
      <vt:lpstr>Présentation PowerPoint</vt:lpstr>
      <vt:lpstr>Présentation PowerPoint</vt:lpstr>
      <vt:lpstr>Présentation PowerPoint</vt:lpstr>
      <vt:lpstr>Présentation PowerPoint</vt:lpstr>
      <vt:lpstr>1. Fixation du nombre des membres du Bureau</vt:lpstr>
      <vt:lpstr>Election des membres du bureau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Eléments de contexte</vt:lpstr>
      <vt:lpstr>COTISATIONS 2023</vt:lpstr>
      <vt:lpstr>COTISATIONS 2023</vt:lpstr>
      <vt:lpstr>Présentation PowerPoint</vt:lpstr>
      <vt:lpstr>COTISATIONS SAGE 2023</vt:lpstr>
      <vt:lpstr>Présentation PowerPoint</vt:lpstr>
      <vt:lpstr>COTISATIONS GEMA 2023</vt:lpstr>
      <vt:lpstr>Présentation PowerPoint</vt:lpstr>
      <vt:lpstr>Présentation PowerPoint</vt:lpstr>
      <vt:lpstr>Présentation PowerPoint</vt:lpstr>
      <vt:lpstr>BP 2023 –  SECTION DE FONCTIONNEMENT </vt:lpstr>
      <vt:lpstr>Présentation PowerPoint</vt:lpstr>
      <vt:lpstr>Présentation PowerPoint</vt:lpstr>
      <vt:lpstr>Présentation PowerPoint</vt:lpstr>
      <vt:lpstr>Présentation PowerPoint</vt:lpstr>
      <vt:lpstr>BP 2023 –  SECTION D’INVESTISSEMENT  </vt:lpstr>
      <vt:lpstr>Présentation PowerPoint</vt:lpstr>
      <vt:lpstr>Présentation PowerPoint</vt:lpstr>
      <vt:lpstr>Présentation PowerPoint</vt:lpstr>
      <vt:lpstr>Vue analytique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Analyse des offres reçues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Victor Veegaert</dc:creator>
  <cp:lastModifiedBy>Aurélie LANGLET</cp:lastModifiedBy>
  <cp:revision>616</cp:revision>
  <cp:lastPrinted>2016-03-14T13:43:50Z</cp:lastPrinted>
  <dcterms:created xsi:type="dcterms:W3CDTF">2016-02-16T10:35:44Z</dcterms:created>
  <dcterms:modified xsi:type="dcterms:W3CDTF">2023-04-12T06:50:05Z</dcterms:modified>
</cp:coreProperties>
</file>