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9"/>
  </p:notesMasterIdLst>
  <p:handoutMasterIdLst>
    <p:handoutMasterId r:id="rId110"/>
  </p:handoutMasterIdLst>
  <p:sldIdLst>
    <p:sldId id="261" r:id="rId2"/>
    <p:sldId id="1072" r:id="rId3"/>
    <p:sldId id="761" r:id="rId4"/>
    <p:sldId id="1071" r:id="rId5"/>
    <p:sldId id="1046" r:id="rId6"/>
    <p:sldId id="1074" r:id="rId7"/>
    <p:sldId id="1101" r:id="rId8"/>
    <p:sldId id="1075" r:id="rId9"/>
    <p:sldId id="1076" r:id="rId10"/>
    <p:sldId id="1078" r:id="rId11"/>
    <p:sldId id="1079" r:id="rId12"/>
    <p:sldId id="1080" r:id="rId13"/>
    <p:sldId id="1081" r:id="rId14"/>
    <p:sldId id="1082" r:id="rId15"/>
    <p:sldId id="1083" r:id="rId16"/>
    <p:sldId id="1084" r:id="rId17"/>
    <p:sldId id="1085" r:id="rId18"/>
    <p:sldId id="916" r:id="rId19"/>
    <p:sldId id="1086" r:id="rId20"/>
    <p:sldId id="1077" r:id="rId21"/>
    <p:sldId id="1100" r:id="rId22"/>
    <p:sldId id="1088" r:id="rId23"/>
    <p:sldId id="1089" r:id="rId24"/>
    <p:sldId id="1090" r:id="rId25"/>
    <p:sldId id="1000" r:id="rId26"/>
    <p:sldId id="1001" r:id="rId27"/>
    <p:sldId id="1002" r:id="rId28"/>
    <p:sldId id="1003" r:id="rId29"/>
    <p:sldId id="1004" r:id="rId30"/>
    <p:sldId id="1005" r:id="rId31"/>
    <p:sldId id="1016" r:id="rId32"/>
    <p:sldId id="1017" r:id="rId33"/>
    <p:sldId id="1018" r:id="rId34"/>
    <p:sldId id="1053" r:id="rId35"/>
    <p:sldId id="1073" r:id="rId36"/>
    <p:sldId id="1054" r:id="rId37"/>
    <p:sldId id="1055" r:id="rId38"/>
    <p:sldId id="1056" r:id="rId39"/>
    <p:sldId id="1057" r:id="rId40"/>
    <p:sldId id="1058" r:id="rId41"/>
    <p:sldId id="1059" r:id="rId42"/>
    <p:sldId id="1060" r:id="rId43"/>
    <p:sldId id="1061" r:id="rId44"/>
    <p:sldId id="1007" r:id="rId45"/>
    <p:sldId id="1062" r:id="rId46"/>
    <p:sldId id="1063" r:id="rId47"/>
    <p:sldId id="1064" r:id="rId48"/>
    <p:sldId id="800" r:id="rId49"/>
    <p:sldId id="994" r:id="rId50"/>
    <p:sldId id="997" r:id="rId51"/>
    <p:sldId id="956" r:id="rId52"/>
    <p:sldId id="999" r:id="rId53"/>
    <p:sldId id="998" r:id="rId54"/>
    <p:sldId id="958" r:id="rId55"/>
    <p:sldId id="1035" r:id="rId56"/>
    <p:sldId id="1036" r:id="rId57"/>
    <p:sldId id="1065" r:id="rId58"/>
    <p:sldId id="1066" r:id="rId59"/>
    <p:sldId id="1067" r:id="rId60"/>
    <p:sldId id="963" r:id="rId61"/>
    <p:sldId id="1010" r:id="rId62"/>
    <p:sldId id="826" r:id="rId63"/>
    <p:sldId id="1068" r:id="rId64"/>
    <p:sldId id="1069" r:id="rId65"/>
    <p:sldId id="1070" r:id="rId66"/>
    <p:sldId id="1020" r:id="rId67"/>
    <p:sldId id="993" r:id="rId68"/>
    <p:sldId id="995" r:id="rId69"/>
    <p:sldId id="1015" r:id="rId70"/>
    <p:sldId id="1006" r:id="rId71"/>
    <p:sldId id="1008" r:id="rId72"/>
    <p:sldId id="1022" r:id="rId73"/>
    <p:sldId id="1021" r:id="rId74"/>
    <p:sldId id="1023" r:id="rId75"/>
    <p:sldId id="1024" r:id="rId76"/>
    <p:sldId id="1025" r:id="rId77"/>
    <p:sldId id="1026" r:id="rId78"/>
    <p:sldId id="1027" r:id="rId79"/>
    <p:sldId id="1028" r:id="rId80"/>
    <p:sldId id="1029" r:id="rId81"/>
    <p:sldId id="1031" r:id="rId82"/>
    <p:sldId id="1032" r:id="rId83"/>
    <p:sldId id="1013" r:id="rId84"/>
    <p:sldId id="1030" r:id="rId85"/>
    <p:sldId id="1037" r:id="rId86"/>
    <p:sldId id="1039" r:id="rId87"/>
    <p:sldId id="1040" r:id="rId88"/>
    <p:sldId id="1041" r:id="rId89"/>
    <p:sldId id="1042" r:id="rId90"/>
    <p:sldId id="1038" r:id="rId91"/>
    <p:sldId id="1033" r:id="rId92"/>
    <p:sldId id="1034" r:id="rId93"/>
    <p:sldId id="1043" r:id="rId94"/>
    <p:sldId id="1044" r:id="rId95"/>
    <p:sldId id="1091" r:id="rId96"/>
    <p:sldId id="990" r:id="rId97"/>
    <p:sldId id="1092" r:id="rId98"/>
    <p:sldId id="1093" r:id="rId99"/>
    <p:sldId id="1094" r:id="rId100"/>
    <p:sldId id="1095" r:id="rId101"/>
    <p:sldId id="1099" r:id="rId102"/>
    <p:sldId id="1096" r:id="rId103"/>
    <p:sldId id="1097" r:id="rId104"/>
    <p:sldId id="1098" r:id="rId105"/>
    <p:sldId id="1050" r:id="rId106"/>
    <p:sldId id="1051" r:id="rId107"/>
    <p:sldId id="1052" r:id="rId108"/>
  </p:sldIdLst>
  <p:sldSz cx="9144000" cy="6858000" type="screen4x3"/>
  <p:notesSz cx="6799263" cy="9929813"/>
  <p:custDataLst>
    <p:tags r:id="rId111"/>
  </p:custData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01"/>
    <a:srgbClr val="FF3300"/>
    <a:srgbClr val="4BACC6"/>
    <a:srgbClr val="103475"/>
    <a:srgbClr val="8064A2"/>
    <a:srgbClr val="8BB4CD"/>
    <a:srgbClr val="E46C0A"/>
    <a:srgbClr val="4F81BD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89964" autoAdjust="0"/>
  </p:normalViewPr>
  <p:slideViewPr>
    <p:cSldViewPr snapToGrid="0">
      <p:cViewPr varScale="1">
        <p:scale>
          <a:sx n="86" d="100"/>
          <a:sy n="86" d="100"/>
        </p:scale>
        <p:origin x="151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79860-488E-4B11-ADEE-558F51C01D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A00514D-3A4A-4C5A-A3B4-20350D0DB3DE}">
      <dgm:prSet phldrT="[Texte]"/>
      <dgm:spPr/>
      <dgm:t>
        <a:bodyPr/>
        <a:lstStyle/>
        <a:p>
          <a:r>
            <a:rPr lang="fr-FR" dirty="0"/>
            <a:t>Diagnostic financier</a:t>
          </a:r>
        </a:p>
      </dgm:t>
    </dgm:pt>
    <dgm:pt modelId="{5ECE9D50-10D3-4AB6-8029-249E94997E1B}" type="parTrans" cxnId="{242D62BB-6A02-4E4F-A1DD-91A189730D61}">
      <dgm:prSet/>
      <dgm:spPr/>
      <dgm:t>
        <a:bodyPr/>
        <a:lstStyle/>
        <a:p>
          <a:endParaRPr lang="fr-FR"/>
        </a:p>
      </dgm:t>
    </dgm:pt>
    <dgm:pt modelId="{D94AB849-4EC7-41F6-959D-8FC26C6E7F06}" type="sibTrans" cxnId="{242D62BB-6A02-4E4F-A1DD-91A189730D61}">
      <dgm:prSet/>
      <dgm:spPr/>
      <dgm:t>
        <a:bodyPr/>
        <a:lstStyle/>
        <a:p>
          <a:endParaRPr lang="fr-FR"/>
        </a:p>
      </dgm:t>
    </dgm:pt>
    <dgm:pt modelId="{F3E36A4D-654E-4417-90F6-DB4BF738842B}">
      <dgm:prSet phldrT="[Texte]"/>
      <dgm:spPr/>
      <dgm:t>
        <a:bodyPr/>
        <a:lstStyle/>
        <a:p>
          <a:r>
            <a:rPr lang="fr-FR" dirty="0"/>
            <a:t>Situation financière réelle </a:t>
          </a:r>
        </a:p>
      </dgm:t>
    </dgm:pt>
    <dgm:pt modelId="{4FF3D581-7941-47B0-BBA4-D36813254CBA}" type="parTrans" cxnId="{AB6226EC-7247-4F6E-8532-0295545D9A77}">
      <dgm:prSet/>
      <dgm:spPr/>
      <dgm:t>
        <a:bodyPr/>
        <a:lstStyle/>
        <a:p>
          <a:endParaRPr lang="fr-FR"/>
        </a:p>
      </dgm:t>
    </dgm:pt>
    <dgm:pt modelId="{0B29720D-6CDE-45BE-AD69-BB0FA119D8CB}" type="sibTrans" cxnId="{AB6226EC-7247-4F6E-8532-0295545D9A77}">
      <dgm:prSet/>
      <dgm:spPr/>
      <dgm:t>
        <a:bodyPr/>
        <a:lstStyle/>
        <a:p>
          <a:endParaRPr lang="fr-FR"/>
        </a:p>
      </dgm:t>
    </dgm:pt>
    <dgm:pt modelId="{BB839FCB-DDDC-4B4E-B000-BD074352CFAD}">
      <dgm:prSet phldrT="[Texte]"/>
      <dgm:spPr/>
      <dgm:t>
        <a:bodyPr/>
        <a:lstStyle/>
        <a:p>
          <a:r>
            <a:rPr lang="fr-FR" dirty="0"/>
            <a:t>Diagnostic humain</a:t>
          </a:r>
        </a:p>
      </dgm:t>
    </dgm:pt>
    <dgm:pt modelId="{2C287BF0-43E5-4F4E-B24B-0F2400C9CC2F}" type="parTrans" cxnId="{D3C17A0A-5A68-4DA3-8397-9C42B9937898}">
      <dgm:prSet/>
      <dgm:spPr/>
      <dgm:t>
        <a:bodyPr/>
        <a:lstStyle/>
        <a:p>
          <a:endParaRPr lang="fr-FR"/>
        </a:p>
      </dgm:t>
    </dgm:pt>
    <dgm:pt modelId="{BBDDBA1F-3939-4E14-8EAA-3FFAAC448190}" type="sibTrans" cxnId="{D3C17A0A-5A68-4DA3-8397-9C42B9937898}">
      <dgm:prSet/>
      <dgm:spPr/>
      <dgm:t>
        <a:bodyPr/>
        <a:lstStyle/>
        <a:p>
          <a:endParaRPr lang="fr-FR"/>
        </a:p>
      </dgm:t>
    </dgm:pt>
    <dgm:pt modelId="{7EA12C7A-2512-49BE-890F-3A8D04B63CE2}">
      <dgm:prSet phldrT="[Texte]"/>
      <dgm:spPr/>
      <dgm:t>
        <a:bodyPr/>
        <a:lstStyle/>
        <a:p>
          <a:r>
            <a:rPr lang="fr-FR" dirty="0"/>
            <a:t>Situation en termes de ressources humaines au regard de l’existant et des besoins</a:t>
          </a:r>
        </a:p>
      </dgm:t>
    </dgm:pt>
    <dgm:pt modelId="{EEEBFCE1-4CBC-4238-9B26-C78974563697}" type="parTrans" cxnId="{4930A474-0B8C-42F8-B240-735CE2850A76}">
      <dgm:prSet/>
      <dgm:spPr/>
      <dgm:t>
        <a:bodyPr/>
        <a:lstStyle/>
        <a:p>
          <a:endParaRPr lang="fr-FR"/>
        </a:p>
      </dgm:t>
    </dgm:pt>
    <dgm:pt modelId="{A0E26782-9473-4327-BFCC-9D3F4BC5F0B4}" type="sibTrans" cxnId="{4930A474-0B8C-42F8-B240-735CE2850A76}">
      <dgm:prSet/>
      <dgm:spPr/>
      <dgm:t>
        <a:bodyPr/>
        <a:lstStyle/>
        <a:p>
          <a:endParaRPr lang="fr-FR"/>
        </a:p>
      </dgm:t>
    </dgm:pt>
    <dgm:pt modelId="{66532CD7-496B-4B09-A026-692647EE6718}">
      <dgm:prSet phldrT="[Texte]"/>
      <dgm:spPr/>
      <dgm:t>
        <a:bodyPr/>
        <a:lstStyle/>
        <a:p>
          <a:r>
            <a:rPr lang="fr-FR" dirty="0"/>
            <a:t>Diagnostic technique</a:t>
          </a:r>
        </a:p>
      </dgm:t>
    </dgm:pt>
    <dgm:pt modelId="{AE35C34D-30B8-4EDD-9ECA-87BF07C33F8C}" type="parTrans" cxnId="{054A9C6F-4DA2-4FBF-87FB-49EF1FF8C8FD}">
      <dgm:prSet/>
      <dgm:spPr/>
      <dgm:t>
        <a:bodyPr/>
        <a:lstStyle/>
        <a:p>
          <a:endParaRPr lang="fr-FR"/>
        </a:p>
      </dgm:t>
    </dgm:pt>
    <dgm:pt modelId="{D738C60B-F2F3-4DA5-8FE9-7BCB521F2773}" type="sibTrans" cxnId="{054A9C6F-4DA2-4FBF-87FB-49EF1FF8C8FD}">
      <dgm:prSet/>
      <dgm:spPr/>
      <dgm:t>
        <a:bodyPr/>
        <a:lstStyle/>
        <a:p>
          <a:endParaRPr lang="fr-FR"/>
        </a:p>
      </dgm:t>
    </dgm:pt>
    <dgm:pt modelId="{4945F938-E8C5-428E-BB35-2E02AA17A655}">
      <dgm:prSet phldrT="[Texte]"/>
      <dgm:spPr/>
      <dgm:t>
        <a:bodyPr/>
        <a:lstStyle/>
        <a:p>
          <a:r>
            <a:rPr lang="fr-FR" dirty="0"/>
            <a:t>Situation du taux de réalisation des actions du SAGEBA au regard des moyens et de ses obligations réglementaires</a:t>
          </a:r>
        </a:p>
      </dgm:t>
    </dgm:pt>
    <dgm:pt modelId="{7573F997-CA51-4163-8A92-17CCBAFAD5A9}" type="parTrans" cxnId="{5D74B794-7C22-41F9-8808-522FD914017D}">
      <dgm:prSet/>
      <dgm:spPr/>
      <dgm:t>
        <a:bodyPr/>
        <a:lstStyle/>
        <a:p>
          <a:endParaRPr lang="fr-FR"/>
        </a:p>
      </dgm:t>
    </dgm:pt>
    <dgm:pt modelId="{97789519-EDE1-48A1-8147-F7796D2D2781}" type="sibTrans" cxnId="{5D74B794-7C22-41F9-8808-522FD914017D}">
      <dgm:prSet/>
      <dgm:spPr/>
      <dgm:t>
        <a:bodyPr/>
        <a:lstStyle/>
        <a:p>
          <a:endParaRPr lang="fr-FR"/>
        </a:p>
      </dgm:t>
    </dgm:pt>
    <dgm:pt modelId="{06E77813-767E-4339-B64E-E48A2A68FCB8}" type="pres">
      <dgm:prSet presAssocID="{5F979860-488E-4B11-ADEE-558F51C01DAB}" presName="Name0" presStyleCnt="0">
        <dgm:presLayoutVars>
          <dgm:dir/>
          <dgm:animLvl val="lvl"/>
          <dgm:resizeHandles val="exact"/>
        </dgm:presLayoutVars>
      </dgm:prSet>
      <dgm:spPr/>
    </dgm:pt>
    <dgm:pt modelId="{8912339B-3487-4AE2-A2CC-B7DD38D304AE}" type="pres">
      <dgm:prSet presAssocID="{FA00514D-3A4A-4C5A-A3B4-20350D0DB3DE}" presName="composite" presStyleCnt="0"/>
      <dgm:spPr/>
    </dgm:pt>
    <dgm:pt modelId="{34269623-DAAF-42A2-AF7A-A4E1071F50CC}" type="pres">
      <dgm:prSet presAssocID="{FA00514D-3A4A-4C5A-A3B4-20350D0DB3D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14D46C0-2307-4B40-AECD-6DD325902032}" type="pres">
      <dgm:prSet presAssocID="{FA00514D-3A4A-4C5A-A3B4-20350D0DB3DE}" presName="desTx" presStyleLbl="alignAccFollowNode1" presStyleIdx="0" presStyleCnt="3">
        <dgm:presLayoutVars>
          <dgm:bulletEnabled val="1"/>
        </dgm:presLayoutVars>
      </dgm:prSet>
      <dgm:spPr/>
    </dgm:pt>
    <dgm:pt modelId="{339167A6-594A-4C95-A9E2-CB4C9ED859FF}" type="pres">
      <dgm:prSet presAssocID="{D94AB849-4EC7-41F6-959D-8FC26C6E7F06}" presName="space" presStyleCnt="0"/>
      <dgm:spPr/>
    </dgm:pt>
    <dgm:pt modelId="{F2DF1E51-CBA7-4459-9F0A-BE0A5BF5BCAB}" type="pres">
      <dgm:prSet presAssocID="{BB839FCB-DDDC-4B4E-B000-BD074352CFAD}" presName="composite" presStyleCnt="0"/>
      <dgm:spPr/>
    </dgm:pt>
    <dgm:pt modelId="{D0BD0253-A518-42BD-9220-485F693DB79A}" type="pres">
      <dgm:prSet presAssocID="{BB839FCB-DDDC-4B4E-B000-BD074352CFA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8908E4F-2C36-4D2E-8C21-D43B267962A7}" type="pres">
      <dgm:prSet presAssocID="{BB839FCB-DDDC-4B4E-B000-BD074352CFAD}" presName="desTx" presStyleLbl="alignAccFollowNode1" presStyleIdx="1" presStyleCnt="3">
        <dgm:presLayoutVars>
          <dgm:bulletEnabled val="1"/>
        </dgm:presLayoutVars>
      </dgm:prSet>
      <dgm:spPr/>
    </dgm:pt>
    <dgm:pt modelId="{920AB917-0054-4114-85F0-C4E05FE83851}" type="pres">
      <dgm:prSet presAssocID="{BBDDBA1F-3939-4E14-8EAA-3FFAAC448190}" presName="space" presStyleCnt="0"/>
      <dgm:spPr/>
    </dgm:pt>
    <dgm:pt modelId="{687EE57C-1246-46E2-8AB2-57670435DD9A}" type="pres">
      <dgm:prSet presAssocID="{66532CD7-496B-4B09-A026-692647EE6718}" presName="composite" presStyleCnt="0"/>
      <dgm:spPr/>
    </dgm:pt>
    <dgm:pt modelId="{FC2471E0-8F5B-46AC-B7DB-9901C55CFB67}" type="pres">
      <dgm:prSet presAssocID="{66532CD7-496B-4B09-A026-692647EE671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B4BD2D3-2915-4376-83D4-A9DE66CC89B3}" type="pres">
      <dgm:prSet presAssocID="{66532CD7-496B-4B09-A026-692647EE671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3C17A0A-5A68-4DA3-8397-9C42B9937898}" srcId="{5F979860-488E-4B11-ADEE-558F51C01DAB}" destId="{BB839FCB-DDDC-4B4E-B000-BD074352CFAD}" srcOrd="1" destOrd="0" parTransId="{2C287BF0-43E5-4F4E-B24B-0F2400C9CC2F}" sibTransId="{BBDDBA1F-3939-4E14-8EAA-3FFAAC448190}"/>
    <dgm:cxn modelId="{0922AC24-AD40-469C-A4AE-B2DD761BBE14}" type="presOf" srcId="{FA00514D-3A4A-4C5A-A3B4-20350D0DB3DE}" destId="{34269623-DAAF-42A2-AF7A-A4E1071F50CC}" srcOrd="0" destOrd="0" presId="urn:microsoft.com/office/officeart/2005/8/layout/hList1"/>
    <dgm:cxn modelId="{2902E53E-75F9-4AAE-8793-07F2DCE5BA8F}" type="presOf" srcId="{F3E36A4D-654E-4417-90F6-DB4BF738842B}" destId="{314D46C0-2307-4B40-AECD-6DD325902032}" srcOrd="0" destOrd="0" presId="urn:microsoft.com/office/officeart/2005/8/layout/hList1"/>
    <dgm:cxn modelId="{6F9F3462-80FB-4992-863E-542DABE2FF25}" type="presOf" srcId="{BB839FCB-DDDC-4B4E-B000-BD074352CFAD}" destId="{D0BD0253-A518-42BD-9220-485F693DB79A}" srcOrd="0" destOrd="0" presId="urn:microsoft.com/office/officeart/2005/8/layout/hList1"/>
    <dgm:cxn modelId="{64116F4F-9BE7-49BB-B127-B9E06551D5A3}" type="presOf" srcId="{7EA12C7A-2512-49BE-890F-3A8D04B63CE2}" destId="{68908E4F-2C36-4D2E-8C21-D43B267962A7}" srcOrd="0" destOrd="0" presId="urn:microsoft.com/office/officeart/2005/8/layout/hList1"/>
    <dgm:cxn modelId="{054A9C6F-4DA2-4FBF-87FB-49EF1FF8C8FD}" srcId="{5F979860-488E-4B11-ADEE-558F51C01DAB}" destId="{66532CD7-496B-4B09-A026-692647EE6718}" srcOrd="2" destOrd="0" parTransId="{AE35C34D-30B8-4EDD-9ECA-87BF07C33F8C}" sibTransId="{D738C60B-F2F3-4DA5-8FE9-7BCB521F2773}"/>
    <dgm:cxn modelId="{4930A474-0B8C-42F8-B240-735CE2850A76}" srcId="{BB839FCB-DDDC-4B4E-B000-BD074352CFAD}" destId="{7EA12C7A-2512-49BE-890F-3A8D04B63CE2}" srcOrd="0" destOrd="0" parTransId="{EEEBFCE1-4CBC-4238-9B26-C78974563697}" sibTransId="{A0E26782-9473-4327-BFCC-9D3F4BC5F0B4}"/>
    <dgm:cxn modelId="{4713CA80-E54A-480F-B0D6-AF78C757BAFC}" type="presOf" srcId="{66532CD7-496B-4B09-A026-692647EE6718}" destId="{FC2471E0-8F5B-46AC-B7DB-9901C55CFB67}" srcOrd="0" destOrd="0" presId="urn:microsoft.com/office/officeart/2005/8/layout/hList1"/>
    <dgm:cxn modelId="{5D74B794-7C22-41F9-8808-522FD914017D}" srcId="{66532CD7-496B-4B09-A026-692647EE6718}" destId="{4945F938-E8C5-428E-BB35-2E02AA17A655}" srcOrd="0" destOrd="0" parTransId="{7573F997-CA51-4163-8A92-17CCBAFAD5A9}" sibTransId="{97789519-EDE1-48A1-8147-F7796D2D2781}"/>
    <dgm:cxn modelId="{242D62BB-6A02-4E4F-A1DD-91A189730D61}" srcId="{5F979860-488E-4B11-ADEE-558F51C01DAB}" destId="{FA00514D-3A4A-4C5A-A3B4-20350D0DB3DE}" srcOrd="0" destOrd="0" parTransId="{5ECE9D50-10D3-4AB6-8029-249E94997E1B}" sibTransId="{D94AB849-4EC7-41F6-959D-8FC26C6E7F06}"/>
    <dgm:cxn modelId="{209EDED6-E30F-4528-BF3C-BAEA88DDB601}" type="presOf" srcId="{4945F938-E8C5-428E-BB35-2E02AA17A655}" destId="{8B4BD2D3-2915-4376-83D4-A9DE66CC89B3}" srcOrd="0" destOrd="0" presId="urn:microsoft.com/office/officeart/2005/8/layout/hList1"/>
    <dgm:cxn modelId="{ECCE8EDD-48D9-41C2-94A4-5CFB394D8129}" type="presOf" srcId="{5F979860-488E-4B11-ADEE-558F51C01DAB}" destId="{06E77813-767E-4339-B64E-E48A2A68FCB8}" srcOrd="0" destOrd="0" presId="urn:microsoft.com/office/officeart/2005/8/layout/hList1"/>
    <dgm:cxn modelId="{AB6226EC-7247-4F6E-8532-0295545D9A77}" srcId="{FA00514D-3A4A-4C5A-A3B4-20350D0DB3DE}" destId="{F3E36A4D-654E-4417-90F6-DB4BF738842B}" srcOrd="0" destOrd="0" parTransId="{4FF3D581-7941-47B0-BBA4-D36813254CBA}" sibTransId="{0B29720D-6CDE-45BE-AD69-BB0FA119D8CB}"/>
    <dgm:cxn modelId="{CDE39266-43F5-4DA6-B82F-2BAF72960234}" type="presParOf" srcId="{06E77813-767E-4339-B64E-E48A2A68FCB8}" destId="{8912339B-3487-4AE2-A2CC-B7DD38D304AE}" srcOrd="0" destOrd="0" presId="urn:microsoft.com/office/officeart/2005/8/layout/hList1"/>
    <dgm:cxn modelId="{F78EA47C-22BA-46A9-90EE-23F0928F951B}" type="presParOf" srcId="{8912339B-3487-4AE2-A2CC-B7DD38D304AE}" destId="{34269623-DAAF-42A2-AF7A-A4E1071F50CC}" srcOrd="0" destOrd="0" presId="urn:microsoft.com/office/officeart/2005/8/layout/hList1"/>
    <dgm:cxn modelId="{3C85FB56-1A66-4AC7-9B3D-E21A7DA71210}" type="presParOf" srcId="{8912339B-3487-4AE2-A2CC-B7DD38D304AE}" destId="{314D46C0-2307-4B40-AECD-6DD325902032}" srcOrd="1" destOrd="0" presId="urn:microsoft.com/office/officeart/2005/8/layout/hList1"/>
    <dgm:cxn modelId="{932EE26F-050E-4A3E-8080-D53AABF0A54D}" type="presParOf" srcId="{06E77813-767E-4339-B64E-E48A2A68FCB8}" destId="{339167A6-594A-4C95-A9E2-CB4C9ED859FF}" srcOrd="1" destOrd="0" presId="urn:microsoft.com/office/officeart/2005/8/layout/hList1"/>
    <dgm:cxn modelId="{4E361B15-A393-4411-9796-91342944921B}" type="presParOf" srcId="{06E77813-767E-4339-B64E-E48A2A68FCB8}" destId="{F2DF1E51-CBA7-4459-9F0A-BE0A5BF5BCAB}" srcOrd="2" destOrd="0" presId="urn:microsoft.com/office/officeart/2005/8/layout/hList1"/>
    <dgm:cxn modelId="{BCAC8CED-92BA-4F7C-9C8F-DB2276C9CB1C}" type="presParOf" srcId="{F2DF1E51-CBA7-4459-9F0A-BE0A5BF5BCAB}" destId="{D0BD0253-A518-42BD-9220-485F693DB79A}" srcOrd="0" destOrd="0" presId="urn:microsoft.com/office/officeart/2005/8/layout/hList1"/>
    <dgm:cxn modelId="{967B34F9-3B82-4B73-B681-13B7AFBCBC28}" type="presParOf" srcId="{F2DF1E51-CBA7-4459-9F0A-BE0A5BF5BCAB}" destId="{68908E4F-2C36-4D2E-8C21-D43B267962A7}" srcOrd="1" destOrd="0" presId="urn:microsoft.com/office/officeart/2005/8/layout/hList1"/>
    <dgm:cxn modelId="{705AB389-D32E-47CD-9D67-34917B8C9167}" type="presParOf" srcId="{06E77813-767E-4339-B64E-E48A2A68FCB8}" destId="{920AB917-0054-4114-85F0-C4E05FE83851}" srcOrd="3" destOrd="0" presId="urn:microsoft.com/office/officeart/2005/8/layout/hList1"/>
    <dgm:cxn modelId="{E6662B75-6560-42E2-A6DB-24F30F2FE5C1}" type="presParOf" srcId="{06E77813-767E-4339-B64E-E48A2A68FCB8}" destId="{687EE57C-1246-46E2-8AB2-57670435DD9A}" srcOrd="4" destOrd="0" presId="urn:microsoft.com/office/officeart/2005/8/layout/hList1"/>
    <dgm:cxn modelId="{060C08C6-6269-445E-9AE7-748114E7C86D}" type="presParOf" srcId="{687EE57C-1246-46E2-8AB2-57670435DD9A}" destId="{FC2471E0-8F5B-46AC-B7DB-9901C55CFB67}" srcOrd="0" destOrd="0" presId="urn:microsoft.com/office/officeart/2005/8/layout/hList1"/>
    <dgm:cxn modelId="{ADD1EECF-43A3-4FF4-A485-A7C6128FF8F5}" type="presParOf" srcId="{687EE57C-1246-46E2-8AB2-57670435DD9A}" destId="{8B4BD2D3-2915-4376-83D4-A9DE66CC89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50970-FD5C-43B7-B0EE-6390928BAB77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33C0EF-6222-4A34-AB8B-50CBAB2AE68D}">
      <dgm:prSet phldrT="[Texte]"/>
      <dgm:spPr/>
      <dgm:t>
        <a:bodyPr/>
        <a:lstStyle/>
        <a:p>
          <a:r>
            <a:rPr lang="fr-FR" dirty="0"/>
            <a:t>1. Les diagnostics</a:t>
          </a:r>
        </a:p>
      </dgm:t>
    </dgm:pt>
    <dgm:pt modelId="{D6171F88-BDD8-411B-857A-AD4A861B8A8C}" type="parTrans" cxnId="{EE257E6C-780A-430E-871F-99F071BF5137}">
      <dgm:prSet/>
      <dgm:spPr/>
      <dgm:t>
        <a:bodyPr/>
        <a:lstStyle/>
        <a:p>
          <a:endParaRPr lang="fr-FR"/>
        </a:p>
      </dgm:t>
    </dgm:pt>
    <dgm:pt modelId="{E24A07FA-3949-4A03-841E-48BA92CD255F}" type="sibTrans" cxnId="{EE257E6C-780A-430E-871F-99F071BF5137}">
      <dgm:prSet/>
      <dgm:spPr/>
      <dgm:t>
        <a:bodyPr/>
        <a:lstStyle/>
        <a:p>
          <a:endParaRPr lang="fr-FR"/>
        </a:p>
      </dgm:t>
    </dgm:pt>
    <dgm:pt modelId="{F1CA1D57-2D50-4012-8142-1F1166F6266D}">
      <dgm:prSet phldrT="[Texte]"/>
      <dgm:spPr/>
      <dgm:t>
        <a:bodyPr/>
        <a:lstStyle/>
        <a:p>
          <a:r>
            <a:rPr lang="fr-FR" dirty="0"/>
            <a:t>2. La vision et les orientations</a:t>
          </a:r>
        </a:p>
      </dgm:t>
    </dgm:pt>
    <dgm:pt modelId="{2D8C8D07-53DB-4A40-B453-FFD5DCD0DD90}" type="parTrans" cxnId="{039EE208-438D-4089-BBF7-471905918DCD}">
      <dgm:prSet/>
      <dgm:spPr/>
      <dgm:t>
        <a:bodyPr/>
        <a:lstStyle/>
        <a:p>
          <a:endParaRPr lang="fr-FR"/>
        </a:p>
      </dgm:t>
    </dgm:pt>
    <dgm:pt modelId="{758F2974-7074-49B2-A655-365684BB1999}" type="sibTrans" cxnId="{039EE208-438D-4089-BBF7-471905918DCD}">
      <dgm:prSet/>
      <dgm:spPr/>
      <dgm:t>
        <a:bodyPr/>
        <a:lstStyle/>
        <a:p>
          <a:endParaRPr lang="fr-FR"/>
        </a:p>
      </dgm:t>
    </dgm:pt>
    <dgm:pt modelId="{82934389-5A9F-4E58-B1C0-797D9DC5570B}">
      <dgm:prSet phldrT="[Texte]"/>
      <dgm:spPr/>
      <dgm:t>
        <a:bodyPr/>
        <a:lstStyle/>
        <a:p>
          <a:r>
            <a:rPr lang="fr-FR" dirty="0"/>
            <a:t>3. Les scenarios financiers</a:t>
          </a:r>
        </a:p>
      </dgm:t>
    </dgm:pt>
    <dgm:pt modelId="{01D3D157-8C12-4F55-8C0E-0500FEEDA30C}" type="parTrans" cxnId="{251F5B3F-3227-4510-B7AE-45ECC5B369B4}">
      <dgm:prSet/>
      <dgm:spPr/>
      <dgm:t>
        <a:bodyPr/>
        <a:lstStyle/>
        <a:p>
          <a:endParaRPr lang="fr-FR"/>
        </a:p>
      </dgm:t>
    </dgm:pt>
    <dgm:pt modelId="{E520420B-8E15-4D81-88B5-90D9F833380B}" type="sibTrans" cxnId="{251F5B3F-3227-4510-B7AE-45ECC5B369B4}">
      <dgm:prSet/>
      <dgm:spPr/>
      <dgm:t>
        <a:bodyPr/>
        <a:lstStyle/>
        <a:p>
          <a:endParaRPr lang="fr-FR"/>
        </a:p>
      </dgm:t>
    </dgm:pt>
    <dgm:pt modelId="{4410AC8F-9F3F-464E-91A1-A1EDAE372495}" type="pres">
      <dgm:prSet presAssocID="{9F750970-FD5C-43B7-B0EE-6390928BAB7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F3411CD-4023-44EE-B825-8F5D575AB7CF}" type="pres">
      <dgm:prSet presAssocID="{F633C0EF-6222-4A34-AB8B-50CBAB2AE68D}" presName="Accent1" presStyleCnt="0"/>
      <dgm:spPr/>
    </dgm:pt>
    <dgm:pt modelId="{CDD3CD67-B8D2-418E-9DC8-27754EDD5A68}" type="pres">
      <dgm:prSet presAssocID="{F633C0EF-6222-4A34-AB8B-50CBAB2AE68D}" presName="Accent" presStyleLbl="node1" presStyleIdx="0" presStyleCnt="3"/>
      <dgm:spPr/>
    </dgm:pt>
    <dgm:pt modelId="{6C98AFD9-4BE3-4E72-A83D-B610FFD0F93B}" type="pres">
      <dgm:prSet presAssocID="{F633C0EF-6222-4A34-AB8B-50CBAB2AE68D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3015001-807B-4431-ADB3-7562F3F6EB2A}" type="pres">
      <dgm:prSet presAssocID="{F1CA1D57-2D50-4012-8142-1F1166F6266D}" presName="Accent2" presStyleCnt="0"/>
      <dgm:spPr/>
    </dgm:pt>
    <dgm:pt modelId="{2C308ABF-AA07-4603-BEFA-46CA88A4DC27}" type="pres">
      <dgm:prSet presAssocID="{F1CA1D57-2D50-4012-8142-1F1166F6266D}" presName="Accent" presStyleLbl="node1" presStyleIdx="1" presStyleCnt="3"/>
      <dgm:spPr/>
    </dgm:pt>
    <dgm:pt modelId="{5A4C245F-40BC-4B07-82BB-CB620FDC4B08}" type="pres">
      <dgm:prSet presAssocID="{F1CA1D57-2D50-4012-8142-1F1166F626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468F3F8-4ACD-46D4-9292-10390131931E}" type="pres">
      <dgm:prSet presAssocID="{82934389-5A9F-4E58-B1C0-797D9DC5570B}" presName="Accent3" presStyleCnt="0"/>
      <dgm:spPr/>
    </dgm:pt>
    <dgm:pt modelId="{67972D80-4E59-4A4C-9159-F33C38D1F86E}" type="pres">
      <dgm:prSet presAssocID="{82934389-5A9F-4E58-B1C0-797D9DC5570B}" presName="Accent" presStyleLbl="node1" presStyleIdx="2" presStyleCnt="3"/>
      <dgm:spPr/>
    </dgm:pt>
    <dgm:pt modelId="{A67757FD-C424-4FA7-8EF8-C3F92335B475}" type="pres">
      <dgm:prSet presAssocID="{82934389-5A9F-4E58-B1C0-797D9DC5570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039EE208-438D-4089-BBF7-471905918DCD}" srcId="{9F750970-FD5C-43B7-B0EE-6390928BAB77}" destId="{F1CA1D57-2D50-4012-8142-1F1166F6266D}" srcOrd="1" destOrd="0" parTransId="{2D8C8D07-53DB-4A40-B453-FFD5DCD0DD90}" sibTransId="{758F2974-7074-49B2-A655-365684BB1999}"/>
    <dgm:cxn modelId="{251F5B3F-3227-4510-B7AE-45ECC5B369B4}" srcId="{9F750970-FD5C-43B7-B0EE-6390928BAB77}" destId="{82934389-5A9F-4E58-B1C0-797D9DC5570B}" srcOrd="2" destOrd="0" parTransId="{01D3D157-8C12-4F55-8C0E-0500FEEDA30C}" sibTransId="{E520420B-8E15-4D81-88B5-90D9F833380B}"/>
    <dgm:cxn modelId="{EE257E6C-780A-430E-871F-99F071BF5137}" srcId="{9F750970-FD5C-43B7-B0EE-6390928BAB77}" destId="{F633C0EF-6222-4A34-AB8B-50CBAB2AE68D}" srcOrd="0" destOrd="0" parTransId="{D6171F88-BDD8-411B-857A-AD4A861B8A8C}" sibTransId="{E24A07FA-3949-4A03-841E-48BA92CD255F}"/>
    <dgm:cxn modelId="{9B6D7F7C-3969-4DAD-8B2E-93E9FCDE6B17}" type="presOf" srcId="{F633C0EF-6222-4A34-AB8B-50CBAB2AE68D}" destId="{6C98AFD9-4BE3-4E72-A83D-B610FFD0F93B}" srcOrd="0" destOrd="0" presId="urn:microsoft.com/office/officeart/2009/layout/CircleArrowProcess"/>
    <dgm:cxn modelId="{E9A9C3B3-4D2E-4879-B76A-12B0DD399B20}" type="presOf" srcId="{F1CA1D57-2D50-4012-8142-1F1166F6266D}" destId="{5A4C245F-40BC-4B07-82BB-CB620FDC4B08}" srcOrd="0" destOrd="0" presId="urn:microsoft.com/office/officeart/2009/layout/CircleArrowProcess"/>
    <dgm:cxn modelId="{C806DDB5-F995-4E6A-9EA3-C3D3E2E79DB6}" type="presOf" srcId="{9F750970-FD5C-43B7-B0EE-6390928BAB77}" destId="{4410AC8F-9F3F-464E-91A1-A1EDAE372495}" srcOrd="0" destOrd="0" presId="urn:microsoft.com/office/officeart/2009/layout/CircleArrowProcess"/>
    <dgm:cxn modelId="{6CB499F3-EA73-4C35-A1AC-ECD1E58BBA19}" type="presOf" srcId="{82934389-5A9F-4E58-B1C0-797D9DC5570B}" destId="{A67757FD-C424-4FA7-8EF8-C3F92335B475}" srcOrd="0" destOrd="0" presId="urn:microsoft.com/office/officeart/2009/layout/CircleArrowProcess"/>
    <dgm:cxn modelId="{E51D8034-7C6B-4260-B74F-5E885A14080C}" type="presParOf" srcId="{4410AC8F-9F3F-464E-91A1-A1EDAE372495}" destId="{8F3411CD-4023-44EE-B825-8F5D575AB7CF}" srcOrd="0" destOrd="0" presId="urn:microsoft.com/office/officeart/2009/layout/CircleArrowProcess"/>
    <dgm:cxn modelId="{1EFF3B98-EA33-43C9-B3EC-B3C3E3271F11}" type="presParOf" srcId="{8F3411CD-4023-44EE-B825-8F5D575AB7CF}" destId="{CDD3CD67-B8D2-418E-9DC8-27754EDD5A68}" srcOrd="0" destOrd="0" presId="urn:microsoft.com/office/officeart/2009/layout/CircleArrowProcess"/>
    <dgm:cxn modelId="{6C011F52-3ACF-43DD-8E82-0D5A5DE43FB3}" type="presParOf" srcId="{4410AC8F-9F3F-464E-91A1-A1EDAE372495}" destId="{6C98AFD9-4BE3-4E72-A83D-B610FFD0F93B}" srcOrd="1" destOrd="0" presId="urn:microsoft.com/office/officeart/2009/layout/CircleArrowProcess"/>
    <dgm:cxn modelId="{F00C0BF3-B7FA-4715-94FD-F25BBF011AF4}" type="presParOf" srcId="{4410AC8F-9F3F-464E-91A1-A1EDAE372495}" destId="{83015001-807B-4431-ADB3-7562F3F6EB2A}" srcOrd="2" destOrd="0" presId="urn:microsoft.com/office/officeart/2009/layout/CircleArrowProcess"/>
    <dgm:cxn modelId="{0B3A9D8C-FB43-4428-A94D-FD8C28BD9320}" type="presParOf" srcId="{83015001-807B-4431-ADB3-7562F3F6EB2A}" destId="{2C308ABF-AA07-4603-BEFA-46CA88A4DC27}" srcOrd="0" destOrd="0" presId="urn:microsoft.com/office/officeart/2009/layout/CircleArrowProcess"/>
    <dgm:cxn modelId="{D014748A-DA11-4381-99D0-B67E1F6A2953}" type="presParOf" srcId="{4410AC8F-9F3F-464E-91A1-A1EDAE372495}" destId="{5A4C245F-40BC-4B07-82BB-CB620FDC4B08}" srcOrd="3" destOrd="0" presId="urn:microsoft.com/office/officeart/2009/layout/CircleArrowProcess"/>
    <dgm:cxn modelId="{AAD8F355-9AC5-4327-AE0D-73A4F60E8726}" type="presParOf" srcId="{4410AC8F-9F3F-464E-91A1-A1EDAE372495}" destId="{8468F3F8-4ACD-46D4-9292-10390131931E}" srcOrd="4" destOrd="0" presId="urn:microsoft.com/office/officeart/2009/layout/CircleArrowProcess"/>
    <dgm:cxn modelId="{E9642552-D82E-4438-A026-07D38D8A7850}" type="presParOf" srcId="{8468F3F8-4ACD-46D4-9292-10390131931E}" destId="{67972D80-4E59-4A4C-9159-F33C38D1F86E}" srcOrd="0" destOrd="0" presId="urn:microsoft.com/office/officeart/2009/layout/CircleArrowProcess"/>
    <dgm:cxn modelId="{69BC32B5-05EC-4E37-9D9A-D308C26E1365}" type="presParOf" srcId="{4410AC8F-9F3F-464E-91A1-A1EDAE372495}" destId="{A67757FD-C424-4FA7-8EF8-C3F92335B47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B641C5-0AB6-481E-B949-F9887379628D}" type="doc">
      <dgm:prSet loTypeId="urn:microsoft.com/office/officeart/2005/8/layout/process4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E70E64B-E05D-4FE7-B564-E4EB5D0DCF80}">
      <dgm:prSet/>
      <dgm:spPr/>
      <dgm:t>
        <a:bodyPr/>
        <a:lstStyle/>
        <a:p>
          <a:r>
            <a:rPr lang="fr-FR"/>
            <a:t>Une étude permettant : </a:t>
          </a:r>
          <a:endParaRPr lang="en-US"/>
        </a:p>
      </dgm:t>
    </dgm:pt>
    <dgm:pt modelId="{55A2A1BD-7F13-4465-B21C-4E791B6C8E47}" type="parTrans" cxnId="{1BDFD80A-A15B-441F-88F4-5CB3A586D8DA}">
      <dgm:prSet/>
      <dgm:spPr/>
      <dgm:t>
        <a:bodyPr/>
        <a:lstStyle/>
        <a:p>
          <a:endParaRPr lang="en-US"/>
        </a:p>
      </dgm:t>
    </dgm:pt>
    <dgm:pt modelId="{277BB1F5-C92E-4456-8997-803DF00A5077}" type="sibTrans" cxnId="{1BDFD80A-A15B-441F-88F4-5CB3A586D8DA}">
      <dgm:prSet/>
      <dgm:spPr/>
      <dgm:t>
        <a:bodyPr/>
        <a:lstStyle/>
        <a:p>
          <a:endParaRPr lang="en-US"/>
        </a:p>
      </dgm:t>
    </dgm:pt>
    <dgm:pt modelId="{144D5DCF-1C13-4D29-BC2D-80F713526254}">
      <dgm:prSet/>
      <dgm:spPr/>
      <dgm:t>
        <a:bodyPr/>
        <a:lstStyle/>
        <a:p>
          <a:r>
            <a:rPr lang="fr-FR" dirty="0"/>
            <a:t>Un audit de la collectivité</a:t>
          </a:r>
          <a:endParaRPr lang="en-US" dirty="0"/>
        </a:p>
      </dgm:t>
    </dgm:pt>
    <dgm:pt modelId="{8C7F800A-1944-417D-8AF5-7A2C3E20DDE7}" type="parTrans" cxnId="{76F73F65-1D61-4221-A2E0-1EE1621EA7C4}">
      <dgm:prSet/>
      <dgm:spPr/>
      <dgm:t>
        <a:bodyPr/>
        <a:lstStyle/>
        <a:p>
          <a:endParaRPr lang="en-US"/>
        </a:p>
      </dgm:t>
    </dgm:pt>
    <dgm:pt modelId="{514171DE-02DE-4CA3-8DBF-7A010C491941}" type="sibTrans" cxnId="{76F73F65-1D61-4221-A2E0-1EE1621EA7C4}">
      <dgm:prSet/>
      <dgm:spPr/>
      <dgm:t>
        <a:bodyPr/>
        <a:lstStyle/>
        <a:p>
          <a:endParaRPr lang="en-US"/>
        </a:p>
      </dgm:t>
    </dgm:pt>
    <dgm:pt modelId="{881AC203-600D-48B3-8DE2-6609D36468EB}">
      <dgm:prSet/>
      <dgm:spPr/>
      <dgm:t>
        <a:bodyPr/>
        <a:lstStyle/>
        <a:p>
          <a:r>
            <a:rPr lang="fr-FR" dirty="0"/>
            <a:t>Une réflexion en terme de gouvernance :</a:t>
          </a:r>
          <a:endParaRPr lang="en-US" dirty="0"/>
        </a:p>
      </dgm:t>
    </dgm:pt>
    <dgm:pt modelId="{6ECD5936-255E-42DE-B683-AC030E85C3A3}" type="parTrans" cxnId="{FDBF31DB-C7D6-4D94-85D5-DCA3A2DA2820}">
      <dgm:prSet/>
      <dgm:spPr/>
      <dgm:t>
        <a:bodyPr/>
        <a:lstStyle/>
        <a:p>
          <a:endParaRPr lang="en-US"/>
        </a:p>
      </dgm:t>
    </dgm:pt>
    <dgm:pt modelId="{5808C19D-D45C-4306-8CC2-4E13E5758D35}" type="sibTrans" cxnId="{FDBF31DB-C7D6-4D94-85D5-DCA3A2DA2820}">
      <dgm:prSet/>
      <dgm:spPr/>
      <dgm:t>
        <a:bodyPr/>
        <a:lstStyle/>
        <a:p>
          <a:endParaRPr lang="en-US"/>
        </a:p>
      </dgm:t>
    </dgm:pt>
    <dgm:pt modelId="{104EBEC7-B83D-4DBD-8E41-183420F67493}">
      <dgm:prSet/>
      <dgm:spPr/>
      <dgm:t>
        <a:bodyPr/>
        <a:lstStyle/>
        <a:p>
          <a:r>
            <a:rPr lang="fr-FR"/>
            <a:t>Une réflexion stratégique : </a:t>
          </a:r>
          <a:endParaRPr lang="en-US"/>
        </a:p>
      </dgm:t>
    </dgm:pt>
    <dgm:pt modelId="{EDF044BC-64C4-45FC-AAAB-12B6A94EBC6A}" type="parTrans" cxnId="{A0D9BC9C-072D-4689-9104-F5FA4CEFCF44}">
      <dgm:prSet/>
      <dgm:spPr/>
      <dgm:t>
        <a:bodyPr/>
        <a:lstStyle/>
        <a:p>
          <a:endParaRPr lang="en-US"/>
        </a:p>
      </dgm:t>
    </dgm:pt>
    <dgm:pt modelId="{4C7C1A9E-C39B-4BFC-825C-F8C54B5F4923}" type="sibTrans" cxnId="{A0D9BC9C-072D-4689-9104-F5FA4CEFCF44}">
      <dgm:prSet/>
      <dgm:spPr/>
      <dgm:t>
        <a:bodyPr/>
        <a:lstStyle/>
        <a:p>
          <a:endParaRPr lang="en-US"/>
        </a:p>
      </dgm:t>
    </dgm:pt>
    <dgm:pt modelId="{4DCC004B-9720-420F-BC35-DF447B8CAA14}">
      <dgm:prSet/>
      <dgm:spPr/>
      <dgm:t>
        <a:bodyPr/>
        <a:lstStyle/>
        <a:p>
          <a:r>
            <a:rPr lang="fr-FR"/>
            <a:t>Construction de scenario stratégique de développement pour le SAGEBA</a:t>
          </a:r>
          <a:endParaRPr lang="en-US"/>
        </a:p>
      </dgm:t>
    </dgm:pt>
    <dgm:pt modelId="{803ABE9E-3F12-476C-9E9E-20E5C14A75DA}" type="parTrans" cxnId="{A7E7F781-71E6-411D-815B-85493C5B3225}">
      <dgm:prSet/>
      <dgm:spPr/>
      <dgm:t>
        <a:bodyPr/>
        <a:lstStyle/>
        <a:p>
          <a:endParaRPr lang="en-US"/>
        </a:p>
      </dgm:t>
    </dgm:pt>
    <dgm:pt modelId="{2C97B924-6CC8-4C66-922C-C11C71DA58E6}" type="sibTrans" cxnId="{A7E7F781-71E6-411D-815B-85493C5B3225}">
      <dgm:prSet/>
      <dgm:spPr/>
      <dgm:t>
        <a:bodyPr/>
        <a:lstStyle/>
        <a:p>
          <a:endParaRPr lang="en-US"/>
        </a:p>
      </dgm:t>
    </dgm:pt>
    <dgm:pt modelId="{A8D71A4F-E3D2-4923-9941-6E266FEEFDC8}">
      <dgm:prSet/>
      <dgm:spPr/>
      <dgm:t>
        <a:bodyPr/>
        <a:lstStyle/>
        <a:p>
          <a:r>
            <a:rPr lang="fr-FR" dirty="0"/>
            <a:t> organisation des compétences, nouvelles compétences ?</a:t>
          </a:r>
          <a:endParaRPr lang="en-US" dirty="0"/>
        </a:p>
      </dgm:t>
    </dgm:pt>
    <dgm:pt modelId="{95FF9A7C-D6D8-4C0A-8CFE-3BC8787B8C0D}" type="parTrans" cxnId="{D31B29E9-A6C8-4D7D-8B32-8B9DA20B28D3}">
      <dgm:prSet/>
      <dgm:spPr/>
      <dgm:t>
        <a:bodyPr/>
        <a:lstStyle/>
        <a:p>
          <a:endParaRPr lang="fr-FR"/>
        </a:p>
      </dgm:t>
    </dgm:pt>
    <dgm:pt modelId="{AA84DC3D-F988-4F4E-A91F-F1B46B256A94}" type="sibTrans" cxnId="{D31B29E9-A6C8-4D7D-8B32-8B9DA20B28D3}">
      <dgm:prSet/>
      <dgm:spPr/>
      <dgm:t>
        <a:bodyPr/>
        <a:lstStyle/>
        <a:p>
          <a:endParaRPr lang="fr-FR"/>
        </a:p>
      </dgm:t>
    </dgm:pt>
    <dgm:pt modelId="{93330849-C849-40B6-818F-DC6C10EA3AEE}">
      <dgm:prSet/>
      <dgm:spPr/>
      <dgm:t>
        <a:bodyPr/>
        <a:lstStyle/>
        <a:p>
          <a:r>
            <a:rPr lang="en-US" dirty="0"/>
            <a:t>financier, technique et politique</a:t>
          </a:r>
        </a:p>
      </dgm:t>
    </dgm:pt>
    <dgm:pt modelId="{C67880E9-6ACC-4094-8375-7A2AA30508F9}" type="parTrans" cxnId="{9DB95DCF-0A33-4F6B-BBB7-8B659C0836F2}">
      <dgm:prSet/>
      <dgm:spPr/>
      <dgm:t>
        <a:bodyPr/>
        <a:lstStyle/>
        <a:p>
          <a:endParaRPr lang="fr-FR"/>
        </a:p>
      </dgm:t>
    </dgm:pt>
    <dgm:pt modelId="{6E975409-74F2-4505-987E-48C9E0EECE56}" type="sibTrans" cxnId="{9DB95DCF-0A33-4F6B-BBB7-8B659C0836F2}">
      <dgm:prSet/>
      <dgm:spPr/>
      <dgm:t>
        <a:bodyPr/>
        <a:lstStyle/>
        <a:p>
          <a:endParaRPr lang="fr-FR"/>
        </a:p>
      </dgm:t>
    </dgm:pt>
    <dgm:pt modelId="{3411212F-30E0-4435-9A43-791E270DDB57}" type="pres">
      <dgm:prSet presAssocID="{5EB641C5-0AB6-481E-B949-F9887379628D}" presName="Name0" presStyleCnt="0">
        <dgm:presLayoutVars>
          <dgm:dir/>
          <dgm:animLvl val="lvl"/>
          <dgm:resizeHandles val="exact"/>
        </dgm:presLayoutVars>
      </dgm:prSet>
      <dgm:spPr/>
    </dgm:pt>
    <dgm:pt modelId="{C42553C0-9DE4-4084-839A-E5F974E4A7ED}" type="pres">
      <dgm:prSet presAssocID="{3E70E64B-E05D-4FE7-B564-E4EB5D0DCF80}" presName="boxAndChildren" presStyleCnt="0"/>
      <dgm:spPr/>
    </dgm:pt>
    <dgm:pt modelId="{22DD1038-3B27-4ABD-8B72-27E00085257F}" type="pres">
      <dgm:prSet presAssocID="{3E70E64B-E05D-4FE7-B564-E4EB5D0DCF80}" presName="parentTextBox" presStyleLbl="node1" presStyleIdx="0" presStyleCnt="1"/>
      <dgm:spPr/>
    </dgm:pt>
    <dgm:pt modelId="{C60F5DCA-FF53-4E86-9EC7-1D837A8C970B}" type="pres">
      <dgm:prSet presAssocID="{3E70E64B-E05D-4FE7-B564-E4EB5D0DCF80}" presName="entireBox" presStyleLbl="node1" presStyleIdx="0" presStyleCnt="1"/>
      <dgm:spPr/>
    </dgm:pt>
    <dgm:pt modelId="{E6110125-0F86-448C-AB27-769AD32C3D93}" type="pres">
      <dgm:prSet presAssocID="{3E70E64B-E05D-4FE7-B564-E4EB5D0DCF80}" presName="descendantBox" presStyleCnt="0"/>
      <dgm:spPr/>
    </dgm:pt>
    <dgm:pt modelId="{CE423D03-0421-4289-A9EE-5446EF9E5E18}" type="pres">
      <dgm:prSet presAssocID="{144D5DCF-1C13-4D29-BC2D-80F713526254}" presName="childTextBox" presStyleLbl="fgAccFollowNode1" presStyleIdx="0" presStyleCnt="3">
        <dgm:presLayoutVars>
          <dgm:bulletEnabled val="1"/>
        </dgm:presLayoutVars>
      </dgm:prSet>
      <dgm:spPr/>
    </dgm:pt>
    <dgm:pt modelId="{5188AC67-3E6B-4C8A-95C6-01BC5BEBE6E5}" type="pres">
      <dgm:prSet presAssocID="{881AC203-600D-48B3-8DE2-6609D36468EB}" presName="childTextBox" presStyleLbl="fgAccFollowNode1" presStyleIdx="1" presStyleCnt="3">
        <dgm:presLayoutVars>
          <dgm:bulletEnabled val="1"/>
        </dgm:presLayoutVars>
      </dgm:prSet>
      <dgm:spPr/>
    </dgm:pt>
    <dgm:pt modelId="{4BB70D7E-90C6-4E5F-B424-F4DE6CA0F315}" type="pres">
      <dgm:prSet presAssocID="{104EBEC7-B83D-4DBD-8E41-183420F67493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B4CB4004-59B2-4F51-9218-12AC3BACC391}" type="presOf" srcId="{3E70E64B-E05D-4FE7-B564-E4EB5D0DCF80}" destId="{22DD1038-3B27-4ABD-8B72-27E00085257F}" srcOrd="0" destOrd="0" presId="urn:microsoft.com/office/officeart/2005/8/layout/process4"/>
    <dgm:cxn modelId="{1BDFD80A-A15B-441F-88F4-5CB3A586D8DA}" srcId="{5EB641C5-0AB6-481E-B949-F9887379628D}" destId="{3E70E64B-E05D-4FE7-B564-E4EB5D0DCF80}" srcOrd="0" destOrd="0" parTransId="{55A2A1BD-7F13-4465-B21C-4E791B6C8E47}" sibTransId="{277BB1F5-C92E-4456-8997-803DF00A5077}"/>
    <dgm:cxn modelId="{84EA8F36-E4BD-41A7-9FA9-7619A9F5F12C}" type="presOf" srcId="{881AC203-600D-48B3-8DE2-6609D36468EB}" destId="{5188AC67-3E6B-4C8A-95C6-01BC5BEBE6E5}" srcOrd="0" destOrd="0" presId="urn:microsoft.com/office/officeart/2005/8/layout/process4"/>
    <dgm:cxn modelId="{FA7F7A3A-1B3F-45A6-9C0D-CDB1C69483A0}" type="presOf" srcId="{5EB641C5-0AB6-481E-B949-F9887379628D}" destId="{3411212F-30E0-4435-9A43-791E270DDB57}" srcOrd="0" destOrd="0" presId="urn:microsoft.com/office/officeart/2005/8/layout/process4"/>
    <dgm:cxn modelId="{76F73F65-1D61-4221-A2E0-1EE1621EA7C4}" srcId="{3E70E64B-E05D-4FE7-B564-E4EB5D0DCF80}" destId="{144D5DCF-1C13-4D29-BC2D-80F713526254}" srcOrd="0" destOrd="0" parTransId="{8C7F800A-1944-417D-8AF5-7A2C3E20DDE7}" sibTransId="{514171DE-02DE-4CA3-8DBF-7A010C491941}"/>
    <dgm:cxn modelId="{A7E7F781-71E6-411D-815B-85493C5B3225}" srcId="{104EBEC7-B83D-4DBD-8E41-183420F67493}" destId="{4DCC004B-9720-420F-BC35-DF447B8CAA14}" srcOrd="0" destOrd="0" parTransId="{803ABE9E-3F12-476C-9E9E-20E5C14A75DA}" sibTransId="{2C97B924-6CC8-4C66-922C-C11C71DA58E6}"/>
    <dgm:cxn modelId="{A0D9BC9C-072D-4689-9104-F5FA4CEFCF44}" srcId="{3E70E64B-E05D-4FE7-B564-E4EB5D0DCF80}" destId="{104EBEC7-B83D-4DBD-8E41-183420F67493}" srcOrd="2" destOrd="0" parTransId="{EDF044BC-64C4-45FC-AAAB-12B6A94EBC6A}" sibTransId="{4C7C1A9E-C39B-4BFC-825C-F8C54B5F4923}"/>
    <dgm:cxn modelId="{6BB563AD-DD20-4BD8-BFF0-BC00EA7802FE}" type="presOf" srcId="{4DCC004B-9720-420F-BC35-DF447B8CAA14}" destId="{4BB70D7E-90C6-4E5F-B424-F4DE6CA0F315}" srcOrd="0" destOrd="1" presId="urn:microsoft.com/office/officeart/2005/8/layout/process4"/>
    <dgm:cxn modelId="{0FC210B8-3B2D-4F1A-BD6C-1316A48EBA57}" type="presOf" srcId="{93330849-C849-40B6-818F-DC6C10EA3AEE}" destId="{CE423D03-0421-4289-A9EE-5446EF9E5E18}" srcOrd="0" destOrd="1" presId="urn:microsoft.com/office/officeart/2005/8/layout/process4"/>
    <dgm:cxn modelId="{DDB6BAC5-6642-4FE3-B16A-49F65A3CE719}" type="presOf" srcId="{3E70E64B-E05D-4FE7-B564-E4EB5D0DCF80}" destId="{C60F5DCA-FF53-4E86-9EC7-1D837A8C970B}" srcOrd="1" destOrd="0" presId="urn:microsoft.com/office/officeart/2005/8/layout/process4"/>
    <dgm:cxn modelId="{FFF153CD-F35E-4456-A701-A46561E666F5}" type="presOf" srcId="{104EBEC7-B83D-4DBD-8E41-183420F67493}" destId="{4BB70D7E-90C6-4E5F-B424-F4DE6CA0F315}" srcOrd="0" destOrd="0" presId="urn:microsoft.com/office/officeart/2005/8/layout/process4"/>
    <dgm:cxn modelId="{9DB95DCF-0A33-4F6B-BBB7-8B659C0836F2}" srcId="{144D5DCF-1C13-4D29-BC2D-80F713526254}" destId="{93330849-C849-40B6-818F-DC6C10EA3AEE}" srcOrd="0" destOrd="0" parTransId="{C67880E9-6ACC-4094-8375-7A2AA30508F9}" sibTransId="{6E975409-74F2-4505-987E-48C9E0EECE56}"/>
    <dgm:cxn modelId="{044DDDCF-724B-4C2D-9B69-CEF576065F5A}" type="presOf" srcId="{A8D71A4F-E3D2-4923-9941-6E266FEEFDC8}" destId="{5188AC67-3E6B-4C8A-95C6-01BC5BEBE6E5}" srcOrd="0" destOrd="1" presId="urn:microsoft.com/office/officeart/2005/8/layout/process4"/>
    <dgm:cxn modelId="{DE7838D5-1899-4453-A05B-DD1EAB9BB415}" type="presOf" srcId="{144D5DCF-1C13-4D29-BC2D-80F713526254}" destId="{CE423D03-0421-4289-A9EE-5446EF9E5E18}" srcOrd="0" destOrd="0" presId="urn:microsoft.com/office/officeart/2005/8/layout/process4"/>
    <dgm:cxn modelId="{FDBF31DB-C7D6-4D94-85D5-DCA3A2DA2820}" srcId="{3E70E64B-E05D-4FE7-B564-E4EB5D0DCF80}" destId="{881AC203-600D-48B3-8DE2-6609D36468EB}" srcOrd="1" destOrd="0" parTransId="{6ECD5936-255E-42DE-B683-AC030E85C3A3}" sibTransId="{5808C19D-D45C-4306-8CC2-4E13E5758D35}"/>
    <dgm:cxn modelId="{D31B29E9-A6C8-4D7D-8B32-8B9DA20B28D3}" srcId="{881AC203-600D-48B3-8DE2-6609D36468EB}" destId="{A8D71A4F-E3D2-4923-9941-6E266FEEFDC8}" srcOrd="0" destOrd="0" parTransId="{95FF9A7C-D6D8-4C0A-8CFE-3BC8787B8C0D}" sibTransId="{AA84DC3D-F988-4F4E-A91F-F1B46B256A94}"/>
    <dgm:cxn modelId="{22FC9F91-8442-4908-9960-597B97FF3230}" type="presParOf" srcId="{3411212F-30E0-4435-9A43-791E270DDB57}" destId="{C42553C0-9DE4-4084-839A-E5F974E4A7ED}" srcOrd="0" destOrd="0" presId="urn:microsoft.com/office/officeart/2005/8/layout/process4"/>
    <dgm:cxn modelId="{82629265-06FD-43ED-8CDD-716C81F6CDD0}" type="presParOf" srcId="{C42553C0-9DE4-4084-839A-E5F974E4A7ED}" destId="{22DD1038-3B27-4ABD-8B72-27E00085257F}" srcOrd="0" destOrd="0" presId="urn:microsoft.com/office/officeart/2005/8/layout/process4"/>
    <dgm:cxn modelId="{451074DB-1707-4B45-9A94-432A502EDA0D}" type="presParOf" srcId="{C42553C0-9DE4-4084-839A-E5F974E4A7ED}" destId="{C60F5DCA-FF53-4E86-9EC7-1D837A8C970B}" srcOrd="1" destOrd="0" presId="urn:microsoft.com/office/officeart/2005/8/layout/process4"/>
    <dgm:cxn modelId="{4319661B-B3A2-4E2E-BEA4-E66AE80978E3}" type="presParOf" srcId="{C42553C0-9DE4-4084-839A-E5F974E4A7ED}" destId="{E6110125-0F86-448C-AB27-769AD32C3D93}" srcOrd="2" destOrd="0" presId="urn:microsoft.com/office/officeart/2005/8/layout/process4"/>
    <dgm:cxn modelId="{6B8993D1-65D0-4F21-9619-147A44987D7A}" type="presParOf" srcId="{E6110125-0F86-448C-AB27-769AD32C3D93}" destId="{CE423D03-0421-4289-A9EE-5446EF9E5E18}" srcOrd="0" destOrd="0" presId="urn:microsoft.com/office/officeart/2005/8/layout/process4"/>
    <dgm:cxn modelId="{C4C4D725-1D8A-43C2-BA63-397822D6D487}" type="presParOf" srcId="{E6110125-0F86-448C-AB27-769AD32C3D93}" destId="{5188AC67-3E6B-4C8A-95C6-01BC5BEBE6E5}" srcOrd="1" destOrd="0" presId="urn:microsoft.com/office/officeart/2005/8/layout/process4"/>
    <dgm:cxn modelId="{ACFDE76B-662A-48F4-8894-8761793A931D}" type="presParOf" srcId="{E6110125-0F86-448C-AB27-769AD32C3D93}" destId="{4BB70D7E-90C6-4E5F-B424-F4DE6CA0F315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73A725-8DE8-467B-BBF8-A2F49F3322AF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7699647-C2B9-4757-A68C-3DA1EEBF12B1}">
      <dgm:prSet/>
      <dgm:spPr/>
      <dgm:t>
        <a:bodyPr/>
        <a:lstStyle/>
        <a:p>
          <a:r>
            <a:rPr lang="fr-FR" b="1" dirty="0">
              <a:solidFill>
                <a:schemeClr val="accent2"/>
              </a:solidFill>
            </a:rPr>
            <a:t>Avantages</a:t>
          </a:r>
          <a:r>
            <a:rPr lang="fr-FR" dirty="0"/>
            <a:t>  </a:t>
          </a:r>
          <a:endParaRPr lang="en-US" dirty="0"/>
        </a:p>
      </dgm:t>
    </dgm:pt>
    <dgm:pt modelId="{867CD9BF-76EA-49C5-810A-0361F05B635A}" type="parTrans" cxnId="{722F99CD-BFF7-40B6-8418-A107F290D6AA}">
      <dgm:prSet/>
      <dgm:spPr/>
      <dgm:t>
        <a:bodyPr/>
        <a:lstStyle/>
        <a:p>
          <a:endParaRPr lang="en-US"/>
        </a:p>
      </dgm:t>
    </dgm:pt>
    <dgm:pt modelId="{2E78A385-7AB9-4090-94EF-BEB050418C3B}" type="sibTrans" cxnId="{722F99CD-BFF7-40B6-8418-A107F290D6AA}">
      <dgm:prSet/>
      <dgm:spPr/>
      <dgm:t>
        <a:bodyPr/>
        <a:lstStyle/>
        <a:p>
          <a:endParaRPr lang="en-US"/>
        </a:p>
      </dgm:t>
    </dgm:pt>
    <dgm:pt modelId="{E208B6E8-B47B-4F9C-B63A-4AB09393AC30}">
      <dgm:prSet/>
      <dgm:spPr/>
      <dgm:t>
        <a:bodyPr/>
        <a:lstStyle/>
        <a:p>
          <a:r>
            <a:rPr lang="fr-FR"/>
            <a:t>Une expertise et un temps accordé</a:t>
          </a:r>
          <a:endParaRPr lang="en-US"/>
        </a:p>
      </dgm:t>
    </dgm:pt>
    <dgm:pt modelId="{76F0BFC1-2DCE-4EBF-80C5-4666EF882428}" type="parTrans" cxnId="{9E07B590-5A69-4F65-81BC-57737CE44D5E}">
      <dgm:prSet/>
      <dgm:spPr/>
      <dgm:t>
        <a:bodyPr/>
        <a:lstStyle/>
        <a:p>
          <a:endParaRPr lang="en-US"/>
        </a:p>
      </dgm:t>
    </dgm:pt>
    <dgm:pt modelId="{738F9215-3322-4A59-9D60-9259F73458BB}" type="sibTrans" cxnId="{9E07B590-5A69-4F65-81BC-57737CE44D5E}">
      <dgm:prSet/>
      <dgm:spPr/>
      <dgm:t>
        <a:bodyPr/>
        <a:lstStyle/>
        <a:p>
          <a:endParaRPr lang="en-US"/>
        </a:p>
      </dgm:t>
    </dgm:pt>
    <dgm:pt modelId="{64320B70-EB51-41BB-9C44-C14F934A136B}">
      <dgm:prSet/>
      <dgm:spPr/>
      <dgm:t>
        <a:bodyPr/>
        <a:lstStyle/>
        <a:p>
          <a:r>
            <a:rPr lang="fr-FR"/>
            <a:t>Une construction forte et pérenne pour l’avenir</a:t>
          </a:r>
          <a:endParaRPr lang="en-US"/>
        </a:p>
      </dgm:t>
    </dgm:pt>
    <dgm:pt modelId="{1EBE86AB-ABB0-46CC-B575-29A8F6F092EB}" type="parTrans" cxnId="{5C49CE9E-DA11-4EF9-A92F-FE241DA3FD91}">
      <dgm:prSet/>
      <dgm:spPr/>
      <dgm:t>
        <a:bodyPr/>
        <a:lstStyle/>
        <a:p>
          <a:endParaRPr lang="en-US"/>
        </a:p>
      </dgm:t>
    </dgm:pt>
    <dgm:pt modelId="{2D2C3B88-F761-4876-A473-2D8CEA569B41}" type="sibTrans" cxnId="{5C49CE9E-DA11-4EF9-A92F-FE241DA3FD91}">
      <dgm:prSet/>
      <dgm:spPr/>
      <dgm:t>
        <a:bodyPr/>
        <a:lstStyle/>
        <a:p>
          <a:endParaRPr lang="en-US"/>
        </a:p>
      </dgm:t>
    </dgm:pt>
    <dgm:pt modelId="{801FE8B1-856A-43CF-BEE8-FB32A83EEA14}">
      <dgm:prSet/>
      <dgm:spPr/>
      <dgm:t>
        <a:bodyPr/>
        <a:lstStyle/>
        <a:p>
          <a:r>
            <a:rPr lang="fr-FR" dirty="0"/>
            <a:t>Balayer toutes les problématiques (gouvernance, finance, politique, technique)</a:t>
          </a:r>
          <a:endParaRPr lang="en-US" dirty="0"/>
        </a:p>
      </dgm:t>
    </dgm:pt>
    <dgm:pt modelId="{921BBBD9-1710-44A6-8C1D-C5CD76FB75C5}" type="parTrans" cxnId="{5892650C-B36D-43F5-9D39-34A320B25385}">
      <dgm:prSet/>
      <dgm:spPr/>
      <dgm:t>
        <a:bodyPr/>
        <a:lstStyle/>
        <a:p>
          <a:endParaRPr lang="en-US"/>
        </a:p>
      </dgm:t>
    </dgm:pt>
    <dgm:pt modelId="{CB37673D-9D1B-40DA-B6A7-493768D7D649}" type="sibTrans" cxnId="{5892650C-B36D-43F5-9D39-34A320B25385}">
      <dgm:prSet/>
      <dgm:spPr/>
      <dgm:t>
        <a:bodyPr/>
        <a:lstStyle/>
        <a:p>
          <a:endParaRPr lang="en-US"/>
        </a:p>
      </dgm:t>
    </dgm:pt>
    <dgm:pt modelId="{7E46395B-AD39-4F8E-BC2E-37ECA6A4391C}">
      <dgm:prSet/>
      <dgm:spPr/>
      <dgm:t>
        <a:bodyPr/>
        <a:lstStyle/>
        <a:p>
          <a:r>
            <a:rPr lang="fr-FR" dirty="0"/>
            <a:t>Entame la révision du SAGE et la consolide</a:t>
          </a:r>
          <a:endParaRPr lang="en-US" dirty="0"/>
        </a:p>
      </dgm:t>
    </dgm:pt>
    <dgm:pt modelId="{50A9A1A4-EF48-4017-B436-C866D74EB03D}" type="parTrans" cxnId="{8D0765FE-7CA5-4991-A695-541FCC33BA33}">
      <dgm:prSet/>
      <dgm:spPr/>
      <dgm:t>
        <a:bodyPr/>
        <a:lstStyle/>
        <a:p>
          <a:endParaRPr lang="en-US"/>
        </a:p>
      </dgm:t>
    </dgm:pt>
    <dgm:pt modelId="{AF8D58DA-C8BB-4A12-9686-4A941C8ADD04}" type="sibTrans" cxnId="{8D0765FE-7CA5-4991-A695-541FCC33BA33}">
      <dgm:prSet/>
      <dgm:spPr/>
      <dgm:t>
        <a:bodyPr/>
        <a:lstStyle/>
        <a:p>
          <a:endParaRPr lang="en-US"/>
        </a:p>
      </dgm:t>
    </dgm:pt>
    <dgm:pt modelId="{674AF0CF-CF3F-4639-BC53-B8F9EA5A5F29}">
      <dgm:prSet/>
      <dgm:spPr/>
      <dgm:t>
        <a:bodyPr/>
        <a:lstStyle/>
        <a:p>
          <a:r>
            <a:rPr lang="fr-FR" dirty="0"/>
            <a:t>Fédère les élus du SAGEBA et de la CLE</a:t>
          </a:r>
          <a:endParaRPr lang="en-US" dirty="0"/>
        </a:p>
      </dgm:t>
    </dgm:pt>
    <dgm:pt modelId="{D360CBB0-E305-4690-80DF-775798A751E4}" type="parTrans" cxnId="{51D0A9EA-AA81-4959-903D-ABDE2669A660}">
      <dgm:prSet/>
      <dgm:spPr/>
      <dgm:t>
        <a:bodyPr/>
        <a:lstStyle/>
        <a:p>
          <a:endParaRPr lang="en-US"/>
        </a:p>
      </dgm:t>
    </dgm:pt>
    <dgm:pt modelId="{CDE34B4B-5D2E-405E-A076-0C3F2D1E7729}" type="sibTrans" cxnId="{51D0A9EA-AA81-4959-903D-ABDE2669A660}">
      <dgm:prSet/>
      <dgm:spPr/>
      <dgm:t>
        <a:bodyPr/>
        <a:lstStyle/>
        <a:p>
          <a:endParaRPr lang="en-US"/>
        </a:p>
      </dgm:t>
    </dgm:pt>
    <dgm:pt modelId="{D9D1A1FE-E9D3-4829-BE79-7085AA926391}">
      <dgm:prSet/>
      <dgm:spPr/>
      <dgm:t>
        <a:bodyPr/>
        <a:lstStyle/>
        <a:p>
          <a:r>
            <a:rPr lang="fr-FR"/>
            <a:t>Créé une dynamique politique </a:t>
          </a:r>
          <a:endParaRPr lang="en-US"/>
        </a:p>
      </dgm:t>
    </dgm:pt>
    <dgm:pt modelId="{FA8F65EA-A06F-41B0-AC72-B3F5A81B7590}" type="parTrans" cxnId="{3CC08B25-069F-4F6D-B3FD-51088D1504A2}">
      <dgm:prSet/>
      <dgm:spPr/>
      <dgm:t>
        <a:bodyPr/>
        <a:lstStyle/>
        <a:p>
          <a:endParaRPr lang="en-US"/>
        </a:p>
      </dgm:t>
    </dgm:pt>
    <dgm:pt modelId="{DDAC4A5D-4057-467A-B5DB-3D1BF63378DF}" type="sibTrans" cxnId="{3CC08B25-069F-4F6D-B3FD-51088D1504A2}">
      <dgm:prSet/>
      <dgm:spPr/>
      <dgm:t>
        <a:bodyPr/>
        <a:lstStyle/>
        <a:p>
          <a:endParaRPr lang="en-US"/>
        </a:p>
      </dgm:t>
    </dgm:pt>
    <dgm:pt modelId="{CA4F0F9B-C763-4B91-8CFF-4D4D50FA6481}">
      <dgm:prSet/>
      <dgm:spPr/>
      <dgm:t>
        <a:bodyPr/>
        <a:lstStyle/>
        <a:p>
          <a:r>
            <a:rPr lang="fr-FR" b="1" dirty="0">
              <a:solidFill>
                <a:schemeClr val="accent2"/>
              </a:solidFill>
            </a:rPr>
            <a:t>Neutre / inconvénients </a:t>
          </a:r>
          <a:endParaRPr lang="en-US" b="1" dirty="0">
            <a:solidFill>
              <a:schemeClr val="accent2"/>
            </a:solidFill>
          </a:endParaRPr>
        </a:p>
      </dgm:t>
    </dgm:pt>
    <dgm:pt modelId="{EF254955-949F-4940-AC4B-98850235B005}" type="parTrans" cxnId="{BD775587-3BB5-4286-B494-CB0F687FFD65}">
      <dgm:prSet/>
      <dgm:spPr/>
      <dgm:t>
        <a:bodyPr/>
        <a:lstStyle/>
        <a:p>
          <a:endParaRPr lang="en-US"/>
        </a:p>
      </dgm:t>
    </dgm:pt>
    <dgm:pt modelId="{B72A69CC-FB45-4453-82F5-14EFC23CF83D}" type="sibTrans" cxnId="{BD775587-3BB5-4286-B494-CB0F687FFD65}">
      <dgm:prSet/>
      <dgm:spPr/>
      <dgm:t>
        <a:bodyPr/>
        <a:lstStyle/>
        <a:p>
          <a:endParaRPr lang="en-US"/>
        </a:p>
      </dgm:t>
    </dgm:pt>
    <dgm:pt modelId="{B36FF116-01C4-42F8-A7CE-D7FF0D893488}">
      <dgm:prSet/>
      <dgm:spPr/>
      <dgm:t>
        <a:bodyPr/>
        <a:lstStyle/>
        <a:p>
          <a:r>
            <a:rPr lang="fr-FR"/>
            <a:t>Rédaction du CCTP et passation du marché</a:t>
          </a:r>
          <a:endParaRPr lang="en-US"/>
        </a:p>
      </dgm:t>
    </dgm:pt>
    <dgm:pt modelId="{91AFD914-8B60-463E-80BF-B7CDCB1021A9}" type="parTrans" cxnId="{BCD0EDCC-BDAF-492D-985B-C04F546673C5}">
      <dgm:prSet/>
      <dgm:spPr/>
      <dgm:t>
        <a:bodyPr/>
        <a:lstStyle/>
        <a:p>
          <a:endParaRPr lang="en-US"/>
        </a:p>
      </dgm:t>
    </dgm:pt>
    <dgm:pt modelId="{0ECA6629-FD8F-4C39-B053-0AFA4CAF8853}" type="sibTrans" cxnId="{BCD0EDCC-BDAF-492D-985B-C04F546673C5}">
      <dgm:prSet/>
      <dgm:spPr/>
      <dgm:t>
        <a:bodyPr/>
        <a:lstStyle/>
        <a:p>
          <a:endParaRPr lang="en-US"/>
        </a:p>
      </dgm:t>
    </dgm:pt>
    <dgm:pt modelId="{683E0B0C-0601-42B1-BC54-9D14D750F59F}">
      <dgm:prSet/>
      <dgm:spPr/>
      <dgm:t>
        <a:bodyPr/>
        <a:lstStyle/>
        <a:p>
          <a:r>
            <a:rPr lang="fr-FR"/>
            <a:t>Temps de suivi de l’étude et de participation </a:t>
          </a:r>
          <a:endParaRPr lang="en-US"/>
        </a:p>
      </dgm:t>
    </dgm:pt>
    <dgm:pt modelId="{27C94C24-59B2-4889-835C-024423AE3842}" type="parTrans" cxnId="{0CF70EBB-A20D-4856-8C86-F89F345913D2}">
      <dgm:prSet/>
      <dgm:spPr/>
      <dgm:t>
        <a:bodyPr/>
        <a:lstStyle/>
        <a:p>
          <a:endParaRPr lang="en-US"/>
        </a:p>
      </dgm:t>
    </dgm:pt>
    <dgm:pt modelId="{4EF76CCE-7DFE-421E-9DEF-4B653885E836}" type="sibTrans" cxnId="{0CF70EBB-A20D-4856-8C86-F89F345913D2}">
      <dgm:prSet/>
      <dgm:spPr/>
      <dgm:t>
        <a:bodyPr/>
        <a:lstStyle/>
        <a:p>
          <a:endParaRPr lang="en-US"/>
        </a:p>
      </dgm:t>
    </dgm:pt>
    <dgm:pt modelId="{F0C31262-3987-4381-8621-C368690FB555}">
      <dgm:prSet/>
      <dgm:spPr/>
      <dgm:t>
        <a:bodyPr/>
        <a:lstStyle/>
        <a:p>
          <a:r>
            <a:rPr lang="fr-FR"/>
            <a:t>Délai &amp; coût (80% subvention)</a:t>
          </a:r>
          <a:endParaRPr lang="en-US"/>
        </a:p>
      </dgm:t>
    </dgm:pt>
    <dgm:pt modelId="{181617FF-E5B8-4091-9F8C-1317002E1D68}" type="parTrans" cxnId="{87EB70B6-0F3E-4F67-9EA3-8DA8045A76AC}">
      <dgm:prSet/>
      <dgm:spPr/>
      <dgm:t>
        <a:bodyPr/>
        <a:lstStyle/>
        <a:p>
          <a:endParaRPr lang="en-US"/>
        </a:p>
      </dgm:t>
    </dgm:pt>
    <dgm:pt modelId="{F38B25E1-EF2D-4EBA-B8D7-A0C37E17523C}" type="sibTrans" cxnId="{87EB70B6-0F3E-4F67-9EA3-8DA8045A76AC}">
      <dgm:prSet/>
      <dgm:spPr/>
      <dgm:t>
        <a:bodyPr/>
        <a:lstStyle/>
        <a:p>
          <a:endParaRPr lang="en-US"/>
        </a:p>
      </dgm:t>
    </dgm:pt>
    <dgm:pt modelId="{5DF5811F-F153-4C6F-B6D0-F99283834346}">
      <dgm:prSet/>
      <dgm:spPr/>
      <dgm:t>
        <a:bodyPr/>
        <a:lstStyle/>
        <a:p>
          <a:r>
            <a:rPr lang="fr-FR" dirty="0"/>
            <a:t>Le politique du SAGEBA sera sollicité sur les mêmes points abordés/interpellés par le technique</a:t>
          </a:r>
          <a:endParaRPr lang="en-US" dirty="0"/>
        </a:p>
      </dgm:t>
    </dgm:pt>
    <dgm:pt modelId="{8147BCE7-81F2-492F-A23C-562A582159F8}" type="parTrans" cxnId="{57D2F7C9-3493-4B36-8A3B-93520FE6197A}">
      <dgm:prSet/>
      <dgm:spPr/>
      <dgm:t>
        <a:bodyPr/>
        <a:lstStyle/>
        <a:p>
          <a:endParaRPr lang="en-US"/>
        </a:p>
      </dgm:t>
    </dgm:pt>
    <dgm:pt modelId="{F8ABC0B7-F13D-4029-A5A2-B703B0F048DF}" type="sibTrans" cxnId="{57D2F7C9-3493-4B36-8A3B-93520FE6197A}">
      <dgm:prSet/>
      <dgm:spPr/>
      <dgm:t>
        <a:bodyPr/>
        <a:lstStyle/>
        <a:p>
          <a:endParaRPr lang="en-US"/>
        </a:p>
      </dgm:t>
    </dgm:pt>
    <dgm:pt modelId="{6D81CD6A-0F9F-45B6-A517-A757781EF74C}" type="pres">
      <dgm:prSet presAssocID="{D173A725-8DE8-467B-BBF8-A2F49F3322AF}" presName="vert0" presStyleCnt="0">
        <dgm:presLayoutVars>
          <dgm:dir/>
          <dgm:animOne val="branch"/>
          <dgm:animLvl val="lvl"/>
        </dgm:presLayoutVars>
      </dgm:prSet>
      <dgm:spPr/>
    </dgm:pt>
    <dgm:pt modelId="{FD6692FA-E976-4D9E-8B77-20D0585EDBF0}" type="pres">
      <dgm:prSet presAssocID="{37699647-C2B9-4757-A68C-3DA1EEBF12B1}" presName="thickLine" presStyleLbl="alignNode1" presStyleIdx="0" presStyleCnt="2"/>
      <dgm:spPr/>
    </dgm:pt>
    <dgm:pt modelId="{AB6722F8-642F-402A-9566-2C0614C4C956}" type="pres">
      <dgm:prSet presAssocID="{37699647-C2B9-4757-A68C-3DA1EEBF12B1}" presName="horz1" presStyleCnt="0"/>
      <dgm:spPr/>
    </dgm:pt>
    <dgm:pt modelId="{446CA607-0DD7-4067-9643-8092DF5F22F6}" type="pres">
      <dgm:prSet presAssocID="{37699647-C2B9-4757-A68C-3DA1EEBF12B1}" presName="tx1" presStyleLbl="revTx" presStyleIdx="0" presStyleCnt="12"/>
      <dgm:spPr/>
    </dgm:pt>
    <dgm:pt modelId="{7C84F782-D6B1-42FD-AE91-8AAD731DC7D8}" type="pres">
      <dgm:prSet presAssocID="{37699647-C2B9-4757-A68C-3DA1EEBF12B1}" presName="vert1" presStyleCnt="0"/>
      <dgm:spPr/>
    </dgm:pt>
    <dgm:pt modelId="{16E1E110-15C3-4BCC-A8EB-2808F30269B4}" type="pres">
      <dgm:prSet presAssocID="{E208B6E8-B47B-4F9C-B63A-4AB09393AC30}" presName="vertSpace2a" presStyleCnt="0"/>
      <dgm:spPr/>
    </dgm:pt>
    <dgm:pt modelId="{37A8FC5F-52ED-4F0B-9BA5-0C7092B7C4E2}" type="pres">
      <dgm:prSet presAssocID="{E208B6E8-B47B-4F9C-B63A-4AB09393AC30}" presName="horz2" presStyleCnt="0"/>
      <dgm:spPr/>
    </dgm:pt>
    <dgm:pt modelId="{EF26FFBF-7FF6-43A2-91B5-D3A82DC50926}" type="pres">
      <dgm:prSet presAssocID="{E208B6E8-B47B-4F9C-B63A-4AB09393AC30}" presName="horzSpace2" presStyleCnt="0"/>
      <dgm:spPr/>
    </dgm:pt>
    <dgm:pt modelId="{7DB095EF-3B5E-4EAF-AC38-30345D269118}" type="pres">
      <dgm:prSet presAssocID="{E208B6E8-B47B-4F9C-B63A-4AB09393AC30}" presName="tx2" presStyleLbl="revTx" presStyleIdx="1" presStyleCnt="12"/>
      <dgm:spPr/>
    </dgm:pt>
    <dgm:pt modelId="{B69E9D35-C158-450B-894A-047286BFDB8D}" type="pres">
      <dgm:prSet presAssocID="{E208B6E8-B47B-4F9C-B63A-4AB09393AC30}" presName="vert2" presStyleCnt="0"/>
      <dgm:spPr/>
    </dgm:pt>
    <dgm:pt modelId="{5A59547A-EC7A-47A5-8FF4-457A577EFB77}" type="pres">
      <dgm:prSet presAssocID="{E208B6E8-B47B-4F9C-B63A-4AB09393AC30}" presName="thinLine2b" presStyleLbl="callout" presStyleIdx="0" presStyleCnt="10"/>
      <dgm:spPr/>
    </dgm:pt>
    <dgm:pt modelId="{B2DDC664-42FC-4866-B50A-504A1840136B}" type="pres">
      <dgm:prSet presAssocID="{E208B6E8-B47B-4F9C-B63A-4AB09393AC30}" presName="vertSpace2b" presStyleCnt="0"/>
      <dgm:spPr/>
    </dgm:pt>
    <dgm:pt modelId="{FB5C664C-92F5-4B18-9C92-36042EFF6D26}" type="pres">
      <dgm:prSet presAssocID="{64320B70-EB51-41BB-9C44-C14F934A136B}" presName="horz2" presStyleCnt="0"/>
      <dgm:spPr/>
    </dgm:pt>
    <dgm:pt modelId="{ECF06C13-6A7B-49A5-AB3E-CA0242CB82FD}" type="pres">
      <dgm:prSet presAssocID="{64320B70-EB51-41BB-9C44-C14F934A136B}" presName="horzSpace2" presStyleCnt="0"/>
      <dgm:spPr/>
    </dgm:pt>
    <dgm:pt modelId="{738C39F4-609E-4289-A3F2-54807E54625D}" type="pres">
      <dgm:prSet presAssocID="{64320B70-EB51-41BB-9C44-C14F934A136B}" presName="tx2" presStyleLbl="revTx" presStyleIdx="2" presStyleCnt="12"/>
      <dgm:spPr/>
    </dgm:pt>
    <dgm:pt modelId="{737FB304-A21E-4917-8234-3204213622D5}" type="pres">
      <dgm:prSet presAssocID="{64320B70-EB51-41BB-9C44-C14F934A136B}" presName="vert2" presStyleCnt="0"/>
      <dgm:spPr/>
    </dgm:pt>
    <dgm:pt modelId="{F079B620-D623-4618-BF5B-4CCB06C4F336}" type="pres">
      <dgm:prSet presAssocID="{64320B70-EB51-41BB-9C44-C14F934A136B}" presName="thinLine2b" presStyleLbl="callout" presStyleIdx="1" presStyleCnt="10"/>
      <dgm:spPr/>
    </dgm:pt>
    <dgm:pt modelId="{E9D17179-63AE-43EE-B05F-3D668FC971AD}" type="pres">
      <dgm:prSet presAssocID="{64320B70-EB51-41BB-9C44-C14F934A136B}" presName="vertSpace2b" presStyleCnt="0"/>
      <dgm:spPr/>
    </dgm:pt>
    <dgm:pt modelId="{15241CF1-3028-41E5-90DF-5BBABAA062AB}" type="pres">
      <dgm:prSet presAssocID="{801FE8B1-856A-43CF-BEE8-FB32A83EEA14}" presName="horz2" presStyleCnt="0"/>
      <dgm:spPr/>
    </dgm:pt>
    <dgm:pt modelId="{BE120B09-FE69-4E34-A58A-F46A65F2CADB}" type="pres">
      <dgm:prSet presAssocID="{801FE8B1-856A-43CF-BEE8-FB32A83EEA14}" presName="horzSpace2" presStyleCnt="0"/>
      <dgm:spPr/>
    </dgm:pt>
    <dgm:pt modelId="{884CE440-0FBF-45C6-916A-0C8FEC62E3C2}" type="pres">
      <dgm:prSet presAssocID="{801FE8B1-856A-43CF-BEE8-FB32A83EEA14}" presName="tx2" presStyleLbl="revTx" presStyleIdx="3" presStyleCnt="12"/>
      <dgm:spPr/>
    </dgm:pt>
    <dgm:pt modelId="{B985107A-D283-4BA4-AA5F-03A3A801550C}" type="pres">
      <dgm:prSet presAssocID="{801FE8B1-856A-43CF-BEE8-FB32A83EEA14}" presName="vert2" presStyleCnt="0"/>
      <dgm:spPr/>
    </dgm:pt>
    <dgm:pt modelId="{D38028DC-A1CC-4D6B-ACCF-B48A2BFC47F0}" type="pres">
      <dgm:prSet presAssocID="{801FE8B1-856A-43CF-BEE8-FB32A83EEA14}" presName="thinLine2b" presStyleLbl="callout" presStyleIdx="2" presStyleCnt="10"/>
      <dgm:spPr/>
    </dgm:pt>
    <dgm:pt modelId="{98490460-C73D-4138-9ADD-4BE23081C919}" type="pres">
      <dgm:prSet presAssocID="{801FE8B1-856A-43CF-BEE8-FB32A83EEA14}" presName="vertSpace2b" presStyleCnt="0"/>
      <dgm:spPr/>
    </dgm:pt>
    <dgm:pt modelId="{D2C36E4D-418B-4217-A704-39292C7289E1}" type="pres">
      <dgm:prSet presAssocID="{7E46395B-AD39-4F8E-BC2E-37ECA6A4391C}" presName="horz2" presStyleCnt="0"/>
      <dgm:spPr/>
    </dgm:pt>
    <dgm:pt modelId="{A2719D36-20F3-4FA6-AF32-6605756E916F}" type="pres">
      <dgm:prSet presAssocID="{7E46395B-AD39-4F8E-BC2E-37ECA6A4391C}" presName="horzSpace2" presStyleCnt="0"/>
      <dgm:spPr/>
    </dgm:pt>
    <dgm:pt modelId="{CB7C7D9A-302D-4744-89F8-A9A575221553}" type="pres">
      <dgm:prSet presAssocID="{7E46395B-AD39-4F8E-BC2E-37ECA6A4391C}" presName="tx2" presStyleLbl="revTx" presStyleIdx="4" presStyleCnt="12"/>
      <dgm:spPr/>
    </dgm:pt>
    <dgm:pt modelId="{FA5A5FEB-B78D-4EC2-BE5D-71B3317235CC}" type="pres">
      <dgm:prSet presAssocID="{7E46395B-AD39-4F8E-BC2E-37ECA6A4391C}" presName="vert2" presStyleCnt="0"/>
      <dgm:spPr/>
    </dgm:pt>
    <dgm:pt modelId="{A853EC0D-C778-40FA-9B8D-C8E1024C0113}" type="pres">
      <dgm:prSet presAssocID="{7E46395B-AD39-4F8E-BC2E-37ECA6A4391C}" presName="thinLine2b" presStyleLbl="callout" presStyleIdx="3" presStyleCnt="10"/>
      <dgm:spPr/>
    </dgm:pt>
    <dgm:pt modelId="{D58EDB82-51CC-4744-AB3E-F398A5D2FDF7}" type="pres">
      <dgm:prSet presAssocID="{7E46395B-AD39-4F8E-BC2E-37ECA6A4391C}" presName="vertSpace2b" presStyleCnt="0"/>
      <dgm:spPr/>
    </dgm:pt>
    <dgm:pt modelId="{4EB154D6-33C0-493F-A1F3-FCD25FC0541A}" type="pres">
      <dgm:prSet presAssocID="{674AF0CF-CF3F-4639-BC53-B8F9EA5A5F29}" presName="horz2" presStyleCnt="0"/>
      <dgm:spPr/>
    </dgm:pt>
    <dgm:pt modelId="{0E3D3BEC-4E29-4045-81A6-81F6A0D8326E}" type="pres">
      <dgm:prSet presAssocID="{674AF0CF-CF3F-4639-BC53-B8F9EA5A5F29}" presName="horzSpace2" presStyleCnt="0"/>
      <dgm:spPr/>
    </dgm:pt>
    <dgm:pt modelId="{2311C911-F4C1-4644-B329-3D85D0B7AEBC}" type="pres">
      <dgm:prSet presAssocID="{674AF0CF-CF3F-4639-BC53-B8F9EA5A5F29}" presName="tx2" presStyleLbl="revTx" presStyleIdx="5" presStyleCnt="12"/>
      <dgm:spPr/>
    </dgm:pt>
    <dgm:pt modelId="{206FF014-325C-492F-BBE5-57834E909E30}" type="pres">
      <dgm:prSet presAssocID="{674AF0CF-CF3F-4639-BC53-B8F9EA5A5F29}" presName="vert2" presStyleCnt="0"/>
      <dgm:spPr/>
    </dgm:pt>
    <dgm:pt modelId="{39DB30AD-6F60-4CF5-AB35-09B5DA2667E8}" type="pres">
      <dgm:prSet presAssocID="{674AF0CF-CF3F-4639-BC53-B8F9EA5A5F29}" presName="thinLine2b" presStyleLbl="callout" presStyleIdx="4" presStyleCnt="10"/>
      <dgm:spPr/>
    </dgm:pt>
    <dgm:pt modelId="{FE8809BC-219B-42AB-9FE3-1C54612B69F1}" type="pres">
      <dgm:prSet presAssocID="{674AF0CF-CF3F-4639-BC53-B8F9EA5A5F29}" presName="vertSpace2b" presStyleCnt="0"/>
      <dgm:spPr/>
    </dgm:pt>
    <dgm:pt modelId="{BD3F17AB-10A8-42AE-BF20-E09962C12A66}" type="pres">
      <dgm:prSet presAssocID="{D9D1A1FE-E9D3-4829-BE79-7085AA926391}" presName="horz2" presStyleCnt="0"/>
      <dgm:spPr/>
    </dgm:pt>
    <dgm:pt modelId="{75673FCD-1457-4056-AF8B-A3DE59B6A1DD}" type="pres">
      <dgm:prSet presAssocID="{D9D1A1FE-E9D3-4829-BE79-7085AA926391}" presName="horzSpace2" presStyleCnt="0"/>
      <dgm:spPr/>
    </dgm:pt>
    <dgm:pt modelId="{410DC4AD-242D-4DE9-82BB-7E2834FB02FA}" type="pres">
      <dgm:prSet presAssocID="{D9D1A1FE-E9D3-4829-BE79-7085AA926391}" presName="tx2" presStyleLbl="revTx" presStyleIdx="6" presStyleCnt="12"/>
      <dgm:spPr/>
    </dgm:pt>
    <dgm:pt modelId="{E53A1D9C-C676-4C2C-9902-E1D2DE0F82BB}" type="pres">
      <dgm:prSet presAssocID="{D9D1A1FE-E9D3-4829-BE79-7085AA926391}" presName="vert2" presStyleCnt="0"/>
      <dgm:spPr/>
    </dgm:pt>
    <dgm:pt modelId="{CEBEAE1B-9725-4A7E-8E4B-7BBCD9781196}" type="pres">
      <dgm:prSet presAssocID="{D9D1A1FE-E9D3-4829-BE79-7085AA926391}" presName="thinLine2b" presStyleLbl="callout" presStyleIdx="5" presStyleCnt="10"/>
      <dgm:spPr/>
    </dgm:pt>
    <dgm:pt modelId="{4C4DFB16-C0A1-4CDA-8F2C-557B1874F96B}" type="pres">
      <dgm:prSet presAssocID="{D9D1A1FE-E9D3-4829-BE79-7085AA926391}" presName="vertSpace2b" presStyleCnt="0"/>
      <dgm:spPr/>
    </dgm:pt>
    <dgm:pt modelId="{083BA39F-C057-4406-8647-73941E473AA7}" type="pres">
      <dgm:prSet presAssocID="{CA4F0F9B-C763-4B91-8CFF-4D4D50FA6481}" presName="thickLine" presStyleLbl="alignNode1" presStyleIdx="1" presStyleCnt="2"/>
      <dgm:spPr/>
    </dgm:pt>
    <dgm:pt modelId="{8B54AA9B-B164-4618-9313-315318A46AC5}" type="pres">
      <dgm:prSet presAssocID="{CA4F0F9B-C763-4B91-8CFF-4D4D50FA6481}" presName="horz1" presStyleCnt="0"/>
      <dgm:spPr/>
    </dgm:pt>
    <dgm:pt modelId="{721C0D2D-0705-4A86-B372-AA509CE03DB4}" type="pres">
      <dgm:prSet presAssocID="{CA4F0F9B-C763-4B91-8CFF-4D4D50FA6481}" presName="tx1" presStyleLbl="revTx" presStyleIdx="7" presStyleCnt="12"/>
      <dgm:spPr/>
    </dgm:pt>
    <dgm:pt modelId="{A18768CE-CF3B-44CC-B0DA-C788C05F0663}" type="pres">
      <dgm:prSet presAssocID="{CA4F0F9B-C763-4B91-8CFF-4D4D50FA6481}" presName="vert1" presStyleCnt="0"/>
      <dgm:spPr/>
    </dgm:pt>
    <dgm:pt modelId="{7D13600B-C272-4D9A-9679-FA8AA95D2FAD}" type="pres">
      <dgm:prSet presAssocID="{B36FF116-01C4-42F8-A7CE-D7FF0D893488}" presName="vertSpace2a" presStyleCnt="0"/>
      <dgm:spPr/>
    </dgm:pt>
    <dgm:pt modelId="{FCEB36A2-A787-4C5E-A3E8-2720E9D84ED1}" type="pres">
      <dgm:prSet presAssocID="{B36FF116-01C4-42F8-A7CE-D7FF0D893488}" presName="horz2" presStyleCnt="0"/>
      <dgm:spPr/>
    </dgm:pt>
    <dgm:pt modelId="{17D2EA94-6BE4-4B9B-9A2B-914F3C651833}" type="pres">
      <dgm:prSet presAssocID="{B36FF116-01C4-42F8-A7CE-D7FF0D893488}" presName="horzSpace2" presStyleCnt="0"/>
      <dgm:spPr/>
    </dgm:pt>
    <dgm:pt modelId="{C5CDFEE9-695C-458D-B4C2-5C03469FC915}" type="pres">
      <dgm:prSet presAssocID="{B36FF116-01C4-42F8-A7CE-D7FF0D893488}" presName="tx2" presStyleLbl="revTx" presStyleIdx="8" presStyleCnt="12"/>
      <dgm:spPr/>
    </dgm:pt>
    <dgm:pt modelId="{41C23497-F894-4B47-ABAE-2D5D4B8536D0}" type="pres">
      <dgm:prSet presAssocID="{B36FF116-01C4-42F8-A7CE-D7FF0D893488}" presName="vert2" presStyleCnt="0"/>
      <dgm:spPr/>
    </dgm:pt>
    <dgm:pt modelId="{1BF44EED-E3B9-4995-991E-CF01E6A0680D}" type="pres">
      <dgm:prSet presAssocID="{B36FF116-01C4-42F8-A7CE-D7FF0D893488}" presName="thinLine2b" presStyleLbl="callout" presStyleIdx="6" presStyleCnt="10"/>
      <dgm:spPr/>
    </dgm:pt>
    <dgm:pt modelId="{51E6E60D-97CD-4CB4-B080-C3A792183BC9}" type="pres">
      <dgm:prSet presAssocID="{B36FF116-01C4-42F8-A7CE-D7FF0D893488}" presName="vertSpace2b" presStyleCnt="0"/>
      <dgm:spPr/>
    </dgm:pt>
    <dgm:pt modelId="{DC7CCC18-CA1E-42ED-9A87-F8AD21A26509}" type="pres">
      <dgm:prSet presAssocID="{683E0B0C-0601-42B1-BC54-9D14D750F59F}" presName="horz2" presStyleCnt="0"/>
      <dgm:spPr/>
    </dgm:pt>
    <dgm:pt modelId="{09CCF501-0E7F-455E-BE1E-7FE9895C6C88}" type="pres">
      <dgm:prSet presAssocID="{683E0B0C-0601-42B1-BC54-9D14D750F59F}" presName="horzSpace2" presStyleCnt="0"/>
      <dgm:spPr/>
    </dgm:pt>
    <dgm:pt modelId="{E94261C5-536B-474B-82E6-2E7AD3380266}" type="pres">
      <dgm:prSet presAssocID="{683E0B0C-0601-42B1-BC54-9D14D750F59F}" presName="tx2" presStyleLbl="revTx" presStyleIdx="9" presStyleCnt="12"/>
      <dgm:spPr/>
    </dgm:pt>
    <dgm:pt modelId="{62B7D2F3-973B-4CAB-9694-82D2B6AD30FE}" type="pres">
      <dgm:prSet presAssocID="{683E0B0C-0601-42B1-BC54-9D14D750F59F}" presName="vert2" presStyleCnt="0"/>
      <dgm:spPr/>
    </dgm:pt>
    <dgm:pt modelId="{AC6D75B5-6203-4D9D-8411-D67A57A79F10}" type="pres">
      <dgm:prSet presAssocID="{683E0B0C-0601-42B1-BC54-9D14D750F59F}" presName="thinLine2b" presStyleLbl="callout" presStyleIdx="7" presStyleCnt="10"/>
      <dgm:spPr/>
    </dgm:pt>
    <dgm:pt modelId="{B6379E5D-E6AF-464A-A73E-12D376C8B72F}" type="pres">
      <dgm:prSet presAssocID="{683E0B0C-0601-42B1-BC54-9D14D750F59F}" presName="vertSpace2b" presStyleCnt="0"/>
      <dgm:spPr/>
    </dgm:pt>
    <dgm:pt modelId="{E62BC7CA-C0D2-4E63-B456-5F23FD769876}" type="pres">
      <dgm:prSet presAssocID="{F0C31262-3987-4381-8621-C368690FB555}" presName="horz2" presStyleCnt="0"/>
      <dgm:spPr/>
    </dgm:pt>
    <dgm:pt modelId="{8325FDD3-96B7-4BC5-AC36-A7B084B7B0C8}" type="pres">
      <dgm:prSet presAssocID="{F0C31262-3987-4381-8621-C368690FB555}" presName="horzSpace2" presStyleCnt="0"/>
      <dgm:spPr/>
    </dgm:pt>
    <dgm:pt modelId="{B99B86AD-4A08-4F07-A0FB-DC88CCF94C83}" type="pres">
      <dgm:prSet presAssocID="{F0C31262-3987-4381-8621-C368690FB555}" presName="tx2" presStyleLbl="revTx" presStyleIdx="10" presStyleCnt="12"/>
      <dgm:spPr/>
    </dgm:pt>
    <dgm:pt modelId="{B9F8E28B-6867-4993-ABA2-B4186D7003D7}" type="pres">
      <dgm:prSet presAssocID="{F0C31262-3987-4381-8621-C368690FB555}" presName="vert2" presStyleCnt="0"/>
      <dgm:spPr/>
    </dgm:pt>
    <dgm:pt modelId="{0EE5D64C-B68F-42E5-AF26-6EC9200D059D}" type="pres">
      <dgm:prSet presAssocID="{F0C31262-3987-4381-8621-C368690FB555}" presName="thinLine2b" presStyleLbl="callout" presStyleIdx="8" presStyleCnt="10"/>
      <dgm:spPr/>
    </dgm:pt>
    <dgm:pt modelId="{52665D5B-C428-42AC-B032-66137604AC9D}" type="pres">
      <dgm:prSet presAssocID="{F0C31262-3987-4381-8621-C368690FB555}" presName="vertSpace2b" presStyleCnt="0"/>
      <dgm:spPr/>
    </dgm:pt>
    <dgm:pt modelId="{37A59E79-2748-4108-A839-9AFF4455230C}" type="pres">
      <dgm:prSet presAssocID="{5DF5811F-F153-4C6F-B6D0-F99283834346}" presName="horz2" presStyleCnt="0"/>
      <dgm:spPr/>
    </dgm:pt>
    <dgm:pt modelId="{81C7D169-4998-4700-B366-64898EC10733}" type="pres">
      <dgm:prSet presAssocID="{5DF5811F-F153-4C6F-B6D0-F99283834346}" presName="horzSpace2" presStyleCnt="0"/>
      <dgm:spPr/>
    </dgm:pt>
    <dgm:pt modelId="{4F9F1CF5-3D89-4B58-91CB-F2EF504E2731}" type="pres">
      <dgm:prSet presAssocID="{5DF5811F-F153-4C6F-B6D0-F99283834346}" presName="tx2" presStyleLbl="revTx" presStyleIdx="11" presStyleCnt="12"/>
      <dgm:spPr/>
    </dgm:pt>
    <dgm:pt modelId="{F30D83C9-95EB-4D72-9373-5C3485CFC225}" type="pres">
      <dgm:prSet presAssocID="{5DF5811F-F153-4C6F-B6D0-F99283834346}" presName="vert2" presStyleCnt="0"/>
      <dgm:spPr/>
    </dgm:pt>
    <dgm:pt modelId="{48BAF6E1-4F32-47CF-B3E0-ECAC3D0B6DD2}" type="pres">
      <dgm:prSet presAssocID="{5DF5811F-F153-4C6F-B6D0-F99283834346}" presName="thinLine2b" presStyleLbl="callout" presStyleIdx="9" presStyleCnt="10"/>
      <dgm:spPr/>
    </dgm:pt>
    <dgm:pt modelId="{E6F7FB80-D6AC-43F3-957F-AF047D29F5C9}" type="pres">
      <dgm:prSet presAssocID="{5DF5811F-F153-4C6F-B6D0-F99283834346}" presName="vertSpace2b" presStyleCnt="0"/>
      <dgm:spPr/>
    </dgm:pt>
  </dgm:ptLst>
  <dgm:cxnLst>
    <dgm:cxn modelId="{5892650C-B36D-43F5-9D39-34A320B25385}" srcId="{37699647-C2B9-4757-A68C-3DA1EEBF12B1}" destId="{801FE8B1-856A-43CF-BEE8-FB32A83EEA14}" srcOrd="2" destOrd="0" parTransId="{921BBBD9-1710-44A6-8C1D-C5CD76FB75C5}" sibTransId="{CB37673D-9D1B-40DA-B6A7-493768D7D649}"/>
    <dgm:cxn modelId="{3CC08B25-069F-4F6D-B3FD-51088D1504A2}" srcId="{37699647-C2B9-4757-A68C-3DA1EEBF12B1}" destId="{D9D1A1FE-E9D3-4829-BE79-7085AA926391}" srcOrd="5" destOrd="0" parTransId="{FA8F65EA-A06F-41B0-AC72-B3F5A81B7590}" sibTransId="{DDAC4A5D-4057-467A-B5DB-3D1BF63378DF}"/>
    <dgm:cxn modelId="{9A5E0329-4552-4DA0-AC3C-D8913526955E}" type="presOf" srcId="{64320B70-EB51-41BB-9C44-C14F934A136B}" destId="{738C39F4-609E-4289-A3F2-54807E54625D}" srcOrd="0" destOrd="0" presId="urn:microsoft.com/office/officeart/2008/layout/LinedList"/>
    <dgm:cxn modelId="{40B4BA29-F640-417C-AA84-C77B8F672B0F}" type="presOf" srcId="{B36FF116-01C4-42F8-A7CE-D7FF0D893488}" destId="{C5CDFEE9-695C-458D-B4C2-5C03469FC915}" srcOrd="0" destOrd="0" presId="urn:microsoft.com/office/officeart/2008/layout/LinedList"/>
    <dgm:cxn modelId="{4D53223E-0093-4B6E-A875-757B6077934F}" type="presOf" srcId="{5DF5811F-F153-4C6F-B6D0-F99283834346}" destId="{4F9F1CF5-3D89-4B58-91CB-F2EF504E2731}" srcOrd="0" destOrd="0" presId="urn:microsoft.com/office/officeart/2008/layout/LinedList"/>
    <dgm:cxn modelId="{D154CB3E-533A-45A4-857A-4D9D6EB0FB36}" type="presOf" srcId="{D173A725-8DE8-467B-BBF8-A2F49F3322AF}" destId="{6D81CD6A-0F9F-45B6-A517-A757781EF74C}" srcOrd="0" destOrd="0" presId="urn:microsoft.com/office/officeart/2008/layout/LinedList"/>
    <dgm:cxn modelId="{4CAD8C66-F433-4D79-9A6B-9D698547C66A}" type="presOf" srcId="{F0C31262-3987-4381-8621-C368690FB555}" destId="{B99B86AD-4A08-4F07-A0FB-DC88CCF94C83}" srcOrd="0" destOrd="0" presId="urn:microsoft.com/office/officeart/2008/layout/LinedList"/>
    <dgm:cxn modelId="{C3637E47-DC15-445E-BCE0-9D51EAE3645C}" type="presOf" srcId="{D9D1A1FE-E9D3-4829-BE79-7085AA926391}" destId="{410DC4AD-242D-4DE9-82BB-7E2834FB02FA}" srcOrd="0" destOrd="0" presId="urn:microsoft.com/office/officeart/2008/layout/LinedList"/>
    <dgm:cxn modelId="{7F4F9068-C04A-41B6-84DD-25B4A8BAB045}" type="presOf" srcId="{683E0B0C-0601-42B1-BC54-9D14D750F59F}" destId="{E94261C5-536B-474B-82E6-2E7AD3380266}" srcOrd="0" destOrd="0" presId="urn:microsoft.com/office/officeart/2008/layout/LinedList"/>
    <dgm:cxn modelId="{2F75F44C-B7F8-4364-95D8-08FDCA54AB95}" type="presOf" srcId="{674AF0CF-CF3F-4639-BC53-B8F9EA5A5F29}" destId="{2311C911-F4C1-4644-B329-3D85D0B7AEBC}" srcOrd="0" destOrd="0" presId="urn:microsoft.com/office/officeart/2008/layout/LinedList"/>
    <dgm:cxn modelId="{6461717D-6C8E-4B99-9A38-83D65D298588}" type="presOf" srcId="{CA4F0F9B-C763-4B91-8CFF-4D4D50FA6481}" destId="{721C0D2D-0705-4A86-B372-AA509CE03DB4}" srcOrd="0" destOrd="0" presId="urn:microsoft.com/office/officeart/2008/layout/LinedList"/>
    <dgm:cxn modelId="{BD775587-3BB5-4286-B494-CB0F687FFD65}" srcId="{D173A725-8DE8-467B-BBF8-A2F49F3322AF}" destId="{CA4F0F9B-C763-4B91-8CFF-4D4D50FA6481}" srcOrd="1" destOrd="0" parTransId="{EF254955-949F-4940-AC4B-98850235B005}" sibTransId="{B72A69CC-FB45-4453-82F5-14EFC23CF83D}"/>
    <dgm:cxn modelId="{4B01BB8D-10EB-4551-8B1C-2EB97B69CB15}" type="presOf" srcId="{801FE8B1-856A-43CF-BEE8-FB32A83EEA14}" destId="{884CE440-0FBF-45C6-916A-0C8FEC62E3C2}" srcOrd="0" destOrd="0" presId="urn:microsoft.com/office/officeart/2008/layout/LinedList"/>
    <dgm:cxn modelId="{9E07B590-5A69-4F65-81BC-57737CE44D5E}" srcId="{37699647-C2B9-4757-A68C-3DA1EEBF12B1}" destId="{E208B6E8-B47B-4F9C-B63A-4AB09393AC30}" srcOrd="0" destOrd="0" parTransId="{76F0BFC1-2DCE-4EBF-80C5-4666EF882428}" sibTransId="{738F9215-3322-4A59-9D60-9259F73458BB}"/>
    <dgm:cxn modelId="{32EC1096-F72A-45DC-8B6C-B277E9369EB7}" type="presOf" srcId="{7E46395B-AD39-4F8E-BC2E-37ECA6A4391C}" destId="{CB7C7D9A-302D-4744-89F8-A9A575221553}" srcOrd="0" destOrd="0" presId="urn:microsoft.com/office/officeart/2008/layout/LinedList"/>
    <dgm:cxn modelId="{5C49CE9E-DA11-4EF9-A92F-FE241DA3FD91}" srcId="{37699647-C2B9-4757-A68C-3DA1EEBF12B1}" destId="{64320B70-EB51-41BB-9C44-C14F934A136B}" srcOrd="1" destOrd="0" parTransId="{1EBE86AB-ABB0-46CC-B575-29A8F6F092EB}" sibTransId="{2D2C3B88-F761-4876-A473-2D8CEA569B41}"/>
    <dgm:cxn modelId="{87EB70B6-0F3E-4F67-9EA3-8DA8045A76AC}" srcId="{CA4F0F9B-C763-4B91-8CFF-4D4D50FA6481}" destId="{F0C31262-3987-4381-8621-C368690FB555}" srcOrd="2" destOrd="0" parTransId="{181617FF-E5B8-4091-9F8C-1317002E1D68}" sibTransId="{F38B25E1-EF2D-4EBA-B8D7-A0C37E17523C}"/>
    <dgm:cxn modelId="{0CF70EBB-A20D-4856-8C86-F89F345913D2}" srcId="{CA4F0F9B-C763-4B91-8CFF-4D4D50FA6481}" destId="{683E0B0C-0601-42B1-BC54-9D14D750F59F}" srcOrd="1" destOrd="0" parTransId="{27C94C24-59B2-4889-835C-024423AE3842}" sibTransId="{4EF76CCE-7DFE-421E-9DEF-4B653885E836}"/>
    <dgm:cxn modelId="{B981FBC5-AF4F-4A57-A3A3-5C9DCC5E6885}" type="presOf" srcId="{E208B6E8-B47B-4F9C-B63A-4AB09393AC30}" destId="{7DB095EF-3B5E-4EAF-AC38-30345D269118}" srcOrd="0" destOrd="0" presId="urn:microsoft.com/office/officeart/2008/layout/LinedList"/>
    <dgm:cxn modelId="{13F30CC8-1E16-4582-96DC-CA8D0AC0EF5D}" type="presOf" srcId="{37699647-C2B9-4757-A68C-3DA1EEBF12B1}" destId="{446CA607-0DD7-4067-9643-8092DF5F22F6}" srcOrd="0" destOrd="0" presId="urn:microsoft.com/office/officeart/2008/layout/LinedList"/>
    <dgm:cxn modelId="{57D2F7C9-3493-4B36-8A3B-93520FE6197A}" srcId="{CA4F0F9B-C763-4B91-8CFF-4D4D50FA6481}" destId="{5DF5811F-F153-4C6F-B6D0-F99283834346}" srcOrd="3" destOrd="0" parTransId="{8147BCE7-81F2-492F-A23C-562A582159F8}" sibTransId="{F8ABC0B7-F13D-4029-A5A2-B703B0F048DF}"/>
    <dgm:cxn modelId="{BCD0EDCC-BDAF-492D-985B-C04F546673C5}" srcId="{CA4F0F9B-C763-4B91-8CFF-4D4D50FA6481}" destId="{B36FF116-01C4-42F8-A7CE-D7FF0D893488}" srcOrd="0" destOrd="0" parTransId="{91AFD914-8B60-463E-80BF-B7CDCB1021A9}" sibTransId="{0ECA6629-FD8F-4C39-B053-0AFA4CAF8853}"/>
    <dgm:cxn modelId="{722F99CD-BFF7-40B6-8418-A107F290D6AA}" srcId="{D173A725-8DE8-467B-BBF8-A2F49F3322AF}" destId="{37699647-C2B9-4757-A68C-3DA1EEBF12B1}" srcOrd="0" destOrd="0" parTransId="{867CD9BF-76EA-49C5-810A-0361F05B635A}" sibTransId="{2E78A385-7AB9-4090-94EF-BEB050418C3B}"/>
    <dgm:cxn modelId="{51D0A9EA-AA81-4959-903D-ABDE2669A660}" srcId="{37699647-C2B9-4757-A68C-3DA1EEBF12B1}" destId="{674AF0CF-CF3F-4639-BC53-B8F9EA5A5F29}" srcOrd="4" destOrd="0" parTransId="{D360CBB0-E305-4690-80DF-775798A751E4}" sibTransId="{CDE34B4B-5D2E-405E-A076-0C3F2D1E7729}"/>
    <dgm:cxn modelId="{8D0765FE-7CA5-4991-A695-541FCC33BA33}" srcId="{37699647-C2B9-4757-A68C-3DA1EEBF12B1}" destId="{7E46395B-AD39-4F8E-BC2E-37ECA6A4391C}" srcOrd="3" destOrd="0" parTransId="{50A9A1A4-EF48-4017-B436-C866D74EB03D}" sibTransId="{AF8D58DA-C8BB-4A12-9686-4A941C8ADD04}"/>
    <dgm:cxn modelId="{72138567-679A-48FA-BE2C-F1A1FA607D3C}" type="presParOf" srcId="{6D81CD6A-0F9F-45B6-A517-A757781EF74C}" destId="{FD6692FA-E976-4D9E-8B77-20D0585EDBF0}" srcOrd="0" destOrd="0" presId="urn:microsoft.com/office/officeart/2008/layout/LinedList"/>
    <dgm:cxn modelId="{BE07DDC6-9467-497F-9E91-AEB7AE59B360}" type="presParOf" srcId="{6D81CD6A-0F9F-45B6-A517-A757781EF74C}" destId="{AB6722F8-642F-402A-9566-2C0614C4C956}" srcOrd="1" destOrd="0" presId="urn:microsoft.com/office/officeart/2008/layout/LinedList"/>
    <dgm:cxn modelId="{69C5EEAE-6EE9-4E9B-80AC-81661D2B9AA4}" type="presParOf" srcId="{AB6722F8-642F-402A-9566-2C0614C4C956}" destId="{446CA607-0DD7-4067-9643-8092DF5F22F6}" srcOrd="0" destOrd="0" presId="urn:microsoft.com/office/officeart/2008/layout/LinedList"/>
    <dgm:cxn modelId="{B90876A7-92E8-427B-9B1A-827A3B9F6BA3}" type="presParOf" srcId="{AB6722F8-642F-402A-9566-2C0614C4C956}" destId="{7C84F782-D6B1-42FD-AE91-8AAD731DC7D8}" srcOrd="1" destOrd="0" presId="urn:microsoft.com/office/officeart/2008/layout/LinedList"/>
    <dgm:cxn modelId="{C2995020-F2C7-4D61-B365-0140B8B25DBF}" type="presParOf" srcId="{7C84F782-D6B1-42FD-AE91-8AAD731DC7D8}" destId="{16E1E110-15C3-4BCC-A8EB-2808F30269B4}" srcOrd="0" destOrd="0" presId="urn:microsoft.com/office/officeart/2008/layout/LinedList"/>
    <dgm:cxn modelId="{299DFEDE-4650-40CB-8829-0F9A7786481D}" type="presParOf" srcId="{7C84F782-D6B1-42FD-AE91-8AAD731DC7D8}" destId="{37A8FC5F-52ED-4F0B-9BA5-0C7092B7C4E2}" srcOrd="1" destOrd="0" presId="urn:microsoft.com/office/officeart/2008/layout/LinedList"/>
    <dgm:cxn modelId="{7279B9A2-AA03-48B1-8CA4-613CCF2E3E2A}" type="presParOf" srcId="{37A8FC5F-52ED-4F0B-9BA5-0C7092B7C4E2}" destId="{EF26FFBF-7FF6-43A2-91B5-D3A82DC50926}" srcOrd="0" destOrd="0" presId="urn:microsoft.com/office/officeart/2008/layout/LinedList"/>
    <dgm:cxn modelId="{AB414DB5-E878-49B4-AEE5-DC1D1D1AF448}" type="presParOf" srcId="{37A8FC5F-52ED-4F0B-9BA5-0C7092B7C4E2}" destId="{7DB095EF-3B5E-4EAF-AC38-30345D269118}" srcOrd="1" destOrd="0" presId="urn:microsoft.com/office/officeart/2008/layout/LinedList"/>
    <dgm:cxn modelId="{05403E08-D8E3-45C9-8A71-11EEDBFD9D70}" type="presParOf" srcId="{37A8FC5F-52ED-4F0B-9BA5-0C7092B7C4E2}" destId="{B69E9D35-C158-450B-894A-047286BFDB8D}" srcOrd="2" destOrd="0" presId="urn:microsoft.com/office/officeart/2008/layout/LinedList"/>
    <dgm:cxn modelId="{8356135C-8498-4927-B9D6-399A8D03B225}" type="presParOf" srcId="{7C84F782-D6B1-42FD-AE91-8AAD731DC7D8}" destId="{5A59547A-EC7A-47A5-8FF4-457A577EFB77}" srcOrd="2" destOrd="0" presId="urn:microsoft.com/office/officeart/2008/layout/LinedList"/>
    <dgm:cxn modelId="{527F0107-C33F-4F18-B5F8-9204933065D7}" type="presParOf" srcId="{7C84F782-D6B1-42FD-AE91-8AAD731DC7D8}" destId="{B2DDC664-42FC-4866-B50A-504A1840136B}" srcOrd="3" destOrd="0" presId="urn:microsoft.com/office/officeart/2008/layout/LinedList"/>
    <dgm:cxn modelId="{448A4D60-3FBA-432A-A830-E0D2F44BE098}" type="presParOf" srcId="{7C84F782-D6B1-42FD-AE91-8AAD731DC7D8}" destId="{FB5C664C-92F5-4B18-9C92-36042EFF6D26}" srcOrd="4" destOrd="0" presId="urn:microsoft.com/office/officeart/2008/layout/LinedList"/>
    <dgm:cxn modelId="{8EF4BEC9-8DDA-4206-BC33-C61A984B7DCF}" type="presParOf" srcId="{FB5C664C-92F5-4B18-9C92-36042EFF6D26}" destId="{ECF06C13-6A7B-49A5-AB3E-CA0242CB82FD}" srcOrd="0" destOrd="0" presId="urn:microsoft.com/office/officeart/2008/layout/LinedList"/>
    <dgm:cxn modelId="{48309D21-2DA2-49A5-B43A-F6CF629E4835}" type="presParOf" srcId="{FB5C664C-92F5-4B18-9C92-36042EFF6D26}" destId="{738C39F4-609E-4289-A3F2-54807E54625D}" srcOrd="1" destOrd="0" presId="urn:microsoft.com/office/officeart/2008/layout/LinedList"/>
    <dgm:cxn modelId="{F471BFBD-3157-4D78-8A93-B35831AC231A}" type="presParOf" srcId="{FB5C664C-92F5-4B18-9C92-36042EFF6D26}" destId="{737FB304-A21E-4917-8234-3204213622D5}" srcOrd="2" destOrd="0" presId="urn:microsoft.com/office/officeart/2008/layout/LinedList"/>
    <dgm:cxn modelId="{ED9D0B73-C80F-4CE5-86AA-53ABBC5326BF}" type="presParOf" srcId="{7C84F782-D6B1-42FD-AE91-8AAD731DC7D8}" destId="{F079B620-D623-4618-BF5B-4CCB06C4F336}" srcOrd="5" destOrd="0" presId="urn:microsoft.com/office/officeart/2008/layout/LinedList"/>
    <dgm:cxn modelId="{36B8AAD8-0ABD-4278-AA61-2E903EE26454}" type="presParOf" srcId="{7C84F782-D6B1-42FD-AE91-8AAD731DC7D8}" destId="{E9D17179-63AE-43EE-B05F-3D668FC971AD}" srcOrd="6" destOrd="0" presId="urn:microsoft.com/office/officeart/2008/layout/LinedList"/>
    <dgm:cxn modelId="{D17EF6B9-1550-43AE-BE56-91963D413AD2}" type="presParOf" srcId="{7C84F782-D6B1-42FD-AE91-8AAD731DC7D8}" destId="{15241CF1-3028-41E5-90DF-5BBABAA062AB}" srcOrd="7" destOrd="0" presId="urn:microsoft.com/office/officeart/2008/layout/LinedList"/>
    <dgm:cxn modelId="{F834E269-D107-40E0-9640-A17BB2F73E16}" type="presParOf" srcId="{15241CF1-3028-41E5-90DF-5BBABAA062AB}" destId="{BE120B09-FE69-4E34-A58A-F46A65F2CADB}" srcOrd="0" destOrd="0" presId="urn:microsoft.com/office/officeart/2008/layout/LinedList"/>
    <dgm:cxn modelId="{3B47EAF1-9410-4B38-AA90-A1879A2ED5D7}" type="presParOf" srcId="{15241CF1-3028-41E5-90DF-5BBABAA062AB}" destId="{884CE440-0FBF-45C6-916A-0C8FEC62E3C2}" srcOrd="1" destOrd="0" presId="urn:microsoft.com/office/officeart/2008/layout/LinedList"/>
    <dgm:cxn modelId="{A18C778A-88FD-4B73-BA1B-9AA608466A06}" type="presParOf" srcId="{15241CF1-3028-41E5-90DF-5BBABAA062AB}" destId="{B985107A-D283-4BA4-AA5F-03A3A801550C}" srcOrd="2" destOrd="0" presId="urn:microsoft.com/office/officeart/2008/layout/LinedList"/>
    <dgm:cxn modelId="{A4E6EE61-FB6A-4312-B720-14B12627A514}" type="presParOf" srcId="{7C84F782-D6B1-42FD-AE91-8AAD731DC7D8}" destId="{D38028DC-A1CC-4D6B-ACCF-B48A2BFC47F0}" srcOrd="8" destOrd="0" presId="urn:microsoft.com/office/officeart/2008/layout/LinedList"/>
    <dgm:cxn modelId="{A5A8BC9A-35AA-49B9-879D-BBE6B1077A61}" type="presParOf" srcId="{7C84F782-D6B1-42FD-AE91-8AAD731DC7D8}" destId="{98490460-C73D-4138-9ADD-4BE23081C919}" srcOrd="9" destOrd="0" presId="urn:microsoft.com/office/officeart/2008/layout/LinedList"/>
    <dgm:cxn modelId="{360A530F-7C26-49C1-B6F4-BF15825BB44C}" type="presParOf" srcId="{7C84F782-D6B1-42FD-AE91-8AAD731DC7D8}" destId="{D2C36E4D-418B-4217-A704-39292C7289E1}" srcOrd="10" destOrd="0" presId="urn:microsoft.com/office/officeart/2008/layout/LinedList"/>
    <dgm:cxn modelId="{77C6A130-8536-4F0C-878D-8E69C7FDCD6D}" type="presParOf" srcId="{D2C36E4D-418B-4217-A704-39292C7289E1}" destId="{A2719D36-20F3-4FA6-AF32-6605756E916F}" srcOrd="0" destOrd="0" presId="urn:microsoft.com/office/officeart/2008/layout/LinedList"/>
    <dgm:cxn modelId="{BBC4917C-05A1-4360-9744-1BF55B7C1125}" type="presParOf" srcId="{D2C36E4D-418B-4217-A704-39292C7289E1}" destId="{CB7C7D9A-302D-4744-89F8-A9A575221553}" srcOrd="1" destOrd="0" presId="urn:microsoft.com/office/officeart/2008/layout/LinedList"/>
    <dgm:cxn modelId="{A6B4804E-CD30-4BE5-BC07-8A381A7E7B07}" type="presParOf" srcId="{D2C36E4D-418B-4217-A704-39292C7289E1}" destId="{FA5A5FEB-B78D-4EC2-BE5D-71B3317235CC}" srcOrd="2" destOrd="0" presId="urn:microsoft.com/office/officeart/2008/layout/LinedList"/>
    <dgm:cxn modelId="{C195176C-A32B-4648-995B-E3758230ED1A}" type="presParOf" srcId="{7C84F782-D6B1-42FD-AE91-8AAD731DC7D8}" destId="{A853EC0D-C778-40FA-9B8D-C8E1024C0113}" srcOrd="11" destOrd="0" presId="urn:microsoft.com/office/officeart/2008/layout/LinedList"/>
    <dgm:cxn modelId="{A9FDD226-9C59-4998-8232-262360B04636}" type="presParOf" srcId="{7C84F782-D6B1-42FD-AE91-8AAD731DC7D8}" destId="{D58EDB82-51CC-4744-AB3E-F398A5D2FDF7}" srcOrd="12" destOrd="0" presId="urn:microsoft.com/office/officeart/2008/layout/LinedList"/>
    <dgm:cxn modelId="{11046B91-B217-4646-93F2-674B0AD89753}" type="presParOf" srcId="{7C84F782-D6B1-42FD-AE91-8AAD731DC7D8}" destId="{4EB154D6-33C0-493F-A1F3-FCD25FC0541A}" srcOrd="13" destOrd="0" presId="urn:microsoft.com/office/officeart/2008/layout/LinedList"/>
    <dgm:cxn modelId="{DB2C37B1-58FE-457A-9A65-FD289CBA02B2}" type="presParOf" srcId="{4EB154D6-33C0-493F-A1F3-FCD25FC0541A}" destId="{0E3D3BEC-4E29-4045-81A6-81F6A0D8326E}" srcOrd="0" destOrd="0" presId="urn:microsoft.com/office/officeart/2008/layout/LinedList"/>
    <dgm:cxn modelId="{E787CECA-F95C-4708-BDB2-9EFD531CBBF0}" type="presParOf" srcId="{4EB154D6-33C0-493F-A1F3-FCD25FC0541A}" destId="{2311C911-F4C1-4644-B329-3D85D0B7AEBC}" srcOrd="1" destOrd="0" presId="urn:microsoft.com/office/officeart/2008/layout/LinedList"/>
    <dgm:cxn modelId="{00349EFD-7F29-44AC-A5C5-70B5FE66BF60}" type="presParOf" srcId="{4EB154D6-33C0-493F-A1F3-FCD25FC0541A}" destId="{206FF014-325C-492F-BBE5-57834E909E30}" srcOrd="2" destOrd="0" presId="urn:microsoft.com/office/officeart/2008/layout/LinedList"/>
    <dgm:cxn modelId="{F6670B5B-39FD-4E41-8103-1EE8C0745E8A}" type="presParOf" srcId="{7C84F782-D6B1-42FD-AE91-8AAD731DC7D8}" destId="{39DB30AD-6F60-4CF5-AB35-09B5DA2667E8}" srcOrd="14" destOrd="0" presId="urn:microsoft.com/office/officeart/2008/layout/LinedList"/>
    <dgm:cxn modelId="{8D8C36D7-FBC9-4346-9F97-A6B9454CBEE6}" type="presParOf" srcId="{7C84F782-D6B1-42FD-AE91-8AAD731DC7D8}" destId="{FE8809BC-219B-42AB-9FE3-1C54612B69F1}" srcOrd="15" destOrd="0" presId="urn:microsoft.com/office/officeart/2008/layout/LinedList"/>
    <dgm:cxn modelId="{D9AC2D18-643B-4033-896E-70CB520E8659}" type="presParOf" srcId="{7C84F782-D6B1-42FD-AE91-8AAD731DC7D8}" destId="{BD3F17AB-10A8-42AE-BF20-E09962C12A66}" srcOrd="16" destOrd="0" presId="urn:microsoft.com/office/officeart/2008/layout/LinedList"/>
    <dgm:cxn modelId="{7E524A5B-8406-4D83-8079-0F13C0EF294F}" type="presParOf" srcId="{BD3F17AB-10A8-42AE-BF20-E09962C12A66}" destId="{75673FCD-1457-4056-AF8B-A3DE59B6A1DD}" srcOrd="0" destOrd="0" presId="urn:microsoft.com/office/officeart/2008/layout/LinedList"/>
    <dgm:cxn modelId="{42C130D3-7D3C-4B33-AAFB-7E4D71DB2960}" type="presParOf" srcId="{BD3F17AB-10A8-42AE-BF20-E09962C12A66}" destId="{410DC4AD-242D-4DE9-82BB-7E2834FB02FA}" srcOrd="1" destOrd="0" presId="urn:microsoft.com/office/officeart/2008/layout/LinedList"/>
    <dgm:cxn modelId="{D8D4A562-0C25-4D69-B827-81337187CC16}" type="presParOf" srcId="{BD3F17AB-10A8-42AE-BF20-E09962C12A66}" destId="{E53A1D9C-C676-4C2C-9902-E1D2DE0F82BB}" srcOrd="2" destOrd="0" presId="urn:microsoft.com/office/officeart/2008/layout/LinedList"/>
    <dgm:cxn modelId="{BD55AE3F-4B0A-4605-BBE6-619965340EB4}" type="presParOf" srcId="{7C84F782-D6B1-42FD-AE91-8AAD731DC7D8}" destId="{CEBEAE1B-9725-4A7E-8E4B-7BBCD9781196}" srcOrd="17" destOrd="0" presId="urn:microsoft.com/office/officeart/2008/layout/LinedList"/>
    <dgm:cxn modelId="{9652C392-4544-4FAF-BD3B-1168AAD8A00E}" type="presParOf" srcId="{7C84F782-D6B1-42FD-AE91-8AAD731DC7D8}" destId="{4C4DFB16-C0A1-4CDA-8F2C-557B1874F96B}" srcOrd="18" destOrd="0" presId="urn:microsoft.com/office/officeart/2008/layout/LinedList"/>
    <dgm:cxn modelId="{6209468D-3D20-41B8-92BB-5FB7E6548694}" type="presParOf" srcId="{6D81CD6A-0F9F-45B6-A517-A757781EF74C}" destId="{083BA39F-C057-4406-8647-73941E473AA7}" srcOrd="2" destOrd="0" presId="urn:microsoft.com/office/officeart/2008/layout/LinedList"/>
    <dgm:cxn modelId="{32E144D3-1B08-478A-A024-A671F54CB590}" type="presParOf" srcId="{6D81CD6A-0F9F-45B6-A517-A757781EF74C}" destId="{8B54AA9B-B164-4618-9313-315318A46AC5}" srcOrd="3" destOrd="0" presId="urn:microsoft.com/office/officeart/2008/layout/LinedList"/>
    <dgm:cxn modelId="{9A6A1C16-ACA7-44AB-9DB8-3DC39300B656}" type="presParOf" srcId="{8B54AA9B-B164-4618-9313-315318A46AC5}" destId="{721C0D2D-0705-4A86-B372-AA509CE03DB4}" srcOrd="0" destOrd="0" presId="urn:microsoft.com/office/officeart/2008/layout/LinedList"/>
    <dgm:cxn modelId="{EB0C3034-A031-4CC9-8360-66706C930040}" type="presParOf" srcId="{8B54AA9B-B164-4618-9313-315318A46AC5}" destId="{A18768CE-CF3B-44CC-B0DA-C788C05F0663}" srcOrd="1" destOrd="0" presId="urn:microsoft.com/office/officeart/2008/layout/LinedList"/>
    <dgm:cxn modelId="{38A47380-CAAA-4DD3-859A-61F31720A2A4}" type="presParOf" srcId="{A18768CE-CF3B-44CC-B0DA-C788C05F0663}" destId="{7D13600B-C272-4D9A-9679-FA8AA95D2FAD}" srcOrd="0" destOrd="0" presId="urn:microsoft.com/office/officeart/2008/layout/LinedList"/>
    <dgm:cxn modelId="{EFA1A5DA-29AC-4864-91E6-4F999BCCFC12}" type="presParOf" srcId="{A18768CE-CF3B-44CC-B0DA-C788C05F0663}" destId="{FCEB36A2-A787-4C5E-A3E8-2720E9D84ED1}" srcOrd="1" destOrd="0" presId="urn:microsoft.com/office/officeart/2008/layout/LinedList"/>
    <dgm:cxn modelId="{0B9FB26F-31B3-4C68-860B-B73199F81716}" type="presParOf" srcId="{FCEB36A2-A787-4C5E-A3E8-2720E9D84ED1}" destId="{17D2EA94-6BE4-4B9B-9A2B-914F3C651833}" srcOrd="0" destOrd="0" presId="urn:microsoft.com/office/officeart/2008/layout/LinedList"/>
    <dgm:cxn modelId="{D0157970-A1E3-4A10-84C3-FB60243753DC}" type="presParOf" srcId="{FCEB36A2-A787-4C5E-A3E8-2720E9D84ED1}" destId="{C5CDFEE9-695C-458D-B4C2-5C03469FC915}" srcOrd="1" destOrd="0" presId="urn:microsoft.com/office/officeart/2008/layout/LinedList"/>
    <dgm:cxn modelId="{5975CCA3-213B-4FD4-8FEE-2EB55991DC93}" type="presParOf" srcId="{FCEB36A2-A787-4C5E-A3E8-2720E9D84ED1}" destId="{41C23497-F894-4B47-ABAE-2D5D4B8536D0}" srcOrd="2" destOrd="0" presId="urn:microsoft.com/office/officeart/2008/layout/LinedList"/>
    <dgm:cxn modelId="{EDB7A3A3-0C9C-4079-AB61-C339F4B3DC33}" type="presParOf" srcId="{A18768CE-CF3B-44CC-B0DA-C788C05F0663}" destId="{1BF44EED-E3B9-4995-991E-CF01E6A0680D}" srcOrd="2" destOrd="0" presId="urn:microsoft.com/office/officeart/2008/layout/LinedList"/>
    <dgm:cxn modelId="{31DE8C53-2C07-4D82-95B4-4E2EB113A9D1}" type="presParOf" srcId="{A18768CE-CF3B-44CC-B0DA-C788C05F0663}" destId="{51E6E60D-97CD-4CB4-B080-C3A792183BC9}" srcOrd="3" destOrd="0" presId="urn:microsoft.com/office/officeart/2008/layout/LinedList"/>
    <dgm:cxn modelId="{11776354-A80D-4F04-A1AC-C7C6C4C9A78F}" type="presParOf" srcId="{A18768CE-CF3B-44CC-B0DA-C788C05F0663}" destId="{DC7CCC18-CA1E-42ED-9A87-F8AD21A26509}" srcOrd="4" destOrd="0" presId="urn:microsoft.com/office/officeart/2008/layout/LinedList"/>
    <dgm:cxn modelId="{E444476C-4F66-494C-8391-276CE87A22CB}" type="presParOf" srcId="{DC7CCC18-CA1E-42ED-9A87-F8AD21A26509}" destId="{09CCF501-0E7F-455E-BE1E-7FE9895C6C88}" srcOrd="0" destOrd="0" presId="urn:microsoft.com/office/officeart/2008/layout/LinedList"/>
    <dgm:cxn modelId="{599462F4-2FE4-4DAB-9D44-7383E7518877}" type="presParOf" srcId="{DC7CCC18-CA1E-42ED-9A87-F8AD21A26509}" destId="{E94261C5-536B-474B-82E6-2E7AD3380266}" srcOrd="1" destOrd="0" presId="urn:microsoft.com/office/officeart/2008/layout/LinedList"/>
    <dgm:cxn modelId="{656DBD21-5632-4BD7-B80D-25E14CAD2DF6}" type="presParOf" srcId="{DC7CCC18-CA1E-42ED-9A87-F8AD21A26509}" destId="{62B7D2F3-973B-4CAB-9694-82D2B6AD30FE}" srcOrd="2" destOrd="0" presId="urn:microsoft.com/office/officeart/2008/layout/LinedList"/>
    <dgm:cxn modelId="{C729945C-5D75-4C23-801C-EDA2DDA93FBE}" type="presParOf" srcId="{A18768CE-CF3B-44CC-B0DA-C788C05F0663}" destId="{AC6D75B5-6203-4D9D-8411-D67A57A79F10}" srcOrd="5" destOrd="0" presId="urn:microsoft.com/office/officeart/2008/layout/LinedList"/>
    <dgm:cxn modelId="{742226F1-D1C0-4276-ADF4-8871061EF18F}" type="presParOf" srcId="{A18768CE-CF3B-44CC-B0DA-C788C05F0663}" destId="{B6379E5D-E6AF-464A-A73E-12D376C8B72F}" srcOrd="6" destOrd="0" presId="urn:microsoft.com/office/officeart/2008/layout/LinedList"/>
    <dgm:cxn modelId="{A22D640E-5992-477A-8ED2-5E2833577CD6}" type="presParOf" srcId="{A18768CE-CF3B-44CC-B0DA-C788C05F0663}" destId="{E62BC7CA-C0D2-4E63-B456-5F23FD769876}" srcOrd="7" destOrd="0" presId="urn:microsoft.com/office/officeart/2008/layout/LinedList"/>
    <dgm:cxn modelId="{90FF4161-D803-4172-BD83-2EDE16F3B251}" type="presParOf" srcId="{E62BC7CA-C0D2-4E63-B456-5F23FD769876}" destId="{8325FDD3-96B7-4BC5-AC36-A7B084B7B0C8}" srcOrd="0" destOrd="0" presId="urn:microsoft.com/office/officeart/2008/layout/LinedList"/>
    <dgm:cxn modelId="{367368A5-6557-493E-BEB2-9CCE34CE1661}" type="presParOf" srcId="{E62BC7CA-C0D2-4E63-B456-5F23FD769876}" destId="{B99B86AD-4A08-4F07-A0FB-DC88CCF94C83}" srcOrd="1" destOrd="0" presId="urn:microsoft.com/office/officeart/2008/layout/LinedList"/>
    <dgm:cxn modelId="{7A5615CC-6E4B-486A-9683-DECFF1F4E6CF}" type="presParOf" srcId="{E62BC7CA-C0D2-4E63-B456-5F23FD769876}" destId="{B9F8E28B-6867-4993-ABA2-B4186D7003D7}" srcOrd="2" destOrd="0" presId="urn:microsoft.com/office/officeart/2008/layout/LinedList"/>
    <dgm:cxn modelId="{1D477CB4-45B1-4A0B-BC2F-814BA384E3D4}" type="presParOf" srcId="{A18768CE-CF3B-44CC-B0DA-C788C05F0663}" destId="{0EE5D64C-B68F-42E5-AF26-6EC9200D059D}" srcOrd="8" destOrd="0" presId="urn:microsoft.com/office/officeart/2008/layout/LinedList"/>
    <dgm:cxn modelId="{846BC112-D0B5-482F-805A-9E311131AA36}" type="presParOf" srcId="{A18768CE-CF3B-44CC-B0DA-C788C05F0663}" destId="{52665D5B-C428-42AC-B032-66137604AC9D}" srcOrd="9" destOrd="0" presId="urn:microsoft.com/office/officeart/2008/layout/LinedList"/>
    <dgm:cxn modelId="{240CDBA3-338E-4B7D-B8A3-7C81B2370EAA}" type="presParOf" srcId="{A18768CE-CF3B-44CC-B0DA-C788C05F0663}" destId="{37A59E79-2748-4108-A839-9AFF4455230C}" srcOrd="10" destOrd="0" presId="urn:microsoft.com/office/officeart/2008/layout/LinedList"/>
    <dgm:cxn modelId="{1C42ADB9-209F-4289-9CE9-F9D6ED45844F}" type="presParOf" srcId="{37A59E79-2748-4108-A839-9AFF4455230C}" destId="{81C7D169-4998-4700-B366-64898EC10733}" srcOrd="0" destOrd="0" presId="urn:microsoft.com/office/officeart/2008/layout/LinedList"/>
    <dgm:cxn modelId="{74D05AB5-581B-4EA2-BF00-FA2EFE3BAFC0}" type="presParOf" srcId="{37A59E79-2748-4108-A839-9AFF4455230C}" destId="{4F9F1CF5-3D89-4B58-91CB-F2EF504E2731}" srcOrd="1" destOrd="0" presId="urn:microsoft.com/office/officeart/2008/layout/LinedList"/>
    <dgm:cxn modelId="{68F678DD-36F5-44CD-B2F3-E0E6C5D5C2B3}" type="presParOf" srcId="{37A59E79-2748-4108-A839-9AFF4455230C}" destId="{F30D83C9-95EB-4D72-9373-5C3485CFC225}" srcOrd="2" destOrd="0" presId="urn:microsoft.com/office/officeart/2008/layout/LinedList"/>
    <dgm:cxn modelId="{51A4E96E-27DD-4F99-9053-8A2B9EAB9CD0}" type="presParOf" srcId="{A18768CE-CF3B-44CC-B0DA-C788C05F0663}" destId="{48BAF6E1-4F32-47CF-B3E0-ECAC3D0B6DD2}" srcOrd="11" destOrd="0" presId="urn:microsoft.com/office/officeart/2008/layout/LinedList"/>
    <dgm:cxn modelId="{1996130A-69B3-491E-B69A-392637277D15}" type="presParOf" srcId="{A18768CE-CF3B-44CC-B0DA-C788C05F0663}" destId="{E6F7FB80-D6AC-43F3-957F-AF047D29F5C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69623-DAAF-42A2-AF7A-A4E1071F50CC}">
      <dsp:nvSpPr>
        <dsp:cNvPr id="0" name=""/>
        <dsp:cNvSpPr/>
      </dsp:nvSpPr>
      <dsp:spPr>
        <a:xfrm>
          <a:off x="2282" y="304099"/>
          <a:ext cx="2225694" cy="693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Diagnostic financier</a:t>
          </a:r>
        </a:p>
      </dsp:txBody>
      <dsp:txXfrm>
        <a:off x="2282" y="304099"/>
        <a:ext cx="2225694" cy="693854"/>
      </dsp:txXfrm>
    </dsp:sp>
    <dsp:sp modelId="{314D46C0-2307-4B40-AECD-6DD325902032}">
      <dsp:nvSpPr>
        <dsp:cNvPr id="0" name=""/>
        <dsp:cNvSpPr/>
      </dsp:nvSpPr>
      <dsp:spPr>
        <a:xfrm>
          <a:off x="2282" y="997954"/>
          <a:ext cx="2225694" cy="26763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Situation financière réelle </a:t>
          </a:r>
        </a:p>
      </dsp:txBody>
      <dsp:txXfrm>
        <a:off x="2282" y="997954"/>
        <a:ext cx="2225694" cy="2676374"/>
      </dsp:txXfrm>
    </dsp:sp>
    <dsp:sp modelId="{D0BD0253-A518-42BD-9220-485F693DB79A}">
      <dsp:nvSpPr>
        <dsp:cNvPr id="0" name=""/>
        <dsp:cNvSpPr/>
      </dsp:nvSpPr>
      <dsp:spPr>
        <a:xfrm>
          <a:off x="2539574" y="304099"/>
          <a:ext cx="2225694" cy="693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Diagnostic humain</a:t>
          </a:r>
        </a:p>
      </dsp:txBody>
      <dsp:txXfrm>
        <a:off x="2539574" y="304099"/>
        <a:ext cx="2225694" cy="693854"/>
      </dsp:txXfrm>
    </dsp:sp>
    <dsp:sp modelId="{68908E4F-2C36-4D2E-8C21-D43B267962A7}">
      <dsp:nvSpPr>
        <dsp:cNvPr id="0" name=""/>
        <dsp:cNvSpPr/>
      </dsp:nvSpPr>
      <dsp:spPr>
        <a:xfrm>
          <a:off x="2539574" y="997954"/>
          <a:ext cx="2225694" cy="26763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Situation en termes de ressources humaines au regard de l’existant et des besoins</a:t>
          </a:r>
        </a:p>
      </dsp:txBody>
      <dsp:txXfrm>
        <a:off x="2539574" y="997954"/>
        <a:ext cx="2225694" cy="2676374"/>
      </dsp:txXfrm>
    </dsp:sp>
    <dsp:sp modelId="{FC2471E0-8F5B-46AC-B7DB-9901C55CFB67}">
      <dsp:nvSpPr>
        <dsp:cNvPr id="0" name=""/>
        <dsp:cNvSpPr/>
      </dsp:nvSpPr>
      <dsp:spPr>
        <a:xfrm>
          <a:off x="5076866" y="304099"/>
          <a:ext cx="2225694" cy="6938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Diagnostic technique</a:t>
          </a:r>
        </a:p>
      </dsp:txBody>
      <dsp:txXfrm>
        <a:off x="5076866" y="304099"/>
        <a:ext cx="2225694" cy="693854"/>
      </dsp:txXfrm>
    </dsp:sp>
    <dsp:sp modelId="{8B4BD2D3-2915-4376-83D4-A9DE66CC89B3}">
      <dsp:nvSpPr>
        <dsp:cNvPr id="0" name=""/>
        <dsp:cNvSpPr/>
      </dsp:nvSpPr>
      <dsp:spPr>
        <a:xfrm>
          <a:off x="5076866" y="997954"/>
          <a:ext cx="2225694" cy="26763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Situation du taux de réalisation des actions du SAGEBA au regard des moyens et de ses obligations réglementaires</a:t>
          </a:r>
        </a:p>
      </dsp:txBody>
      <dsp:txXfrm>
        <a:off x="5076866" y="997954"/>
        <a:ext cx="2225694" cy="2676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3CD67-B8D2-418E-9DC8-27754EDD5A68}">
      <dsp:nvSpPr>
        <dsp:cNvPr id="0" name=""/>
        <dsp:cNvSpPr/>
      </dsp:nvSpPr>
      <dsp:spPr>
        <a:xfrm>
          <a:off x="3192713" y="0"/>
          <a:ext cx="2546766" cy="254715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8AFD9-4BE3-4E72-A83D-B610FFD0F93B}">
      <dsp:nvSpPr>
        <dsp:cNvPr id="0" name=""/>
        <dsp:cNvSpPr/>
      </dsp:nvSpPr>
      <dsp:spPr>
        <a:xfrm>
          <a:off x="3755632" y="919599"/>
          <a:ext cx="1415188" cy="707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1. Les diagnostics</a:t>
          </a:r>
        </a:p>
      </dsp:txBody>
      <dsp:txXfrm>
        <a:off x="3755632" y="919599"/>
        <a:ext cx="1415188" cy="707425"/>
      </dsp:txXfrm>
    </dsp:sp>
    <dsp:sp modelId="{2C308ABF-AA07-4603-BEFA-46CA88A4DC27}">
      <dsp:nvSpPr>
        <dsp:cNvPr id="0" name=""/>
        <dsp:cNvSpPr/>
      </dsp:nvSpPr>
      <dsp:spPr>
        <a:xfrm>
          <a:off x="2485358" y="1463528"/>
          <a:ext cx="2546766" cy="254715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C245F-40BC-4B07-82BB-CB620FDC4B08}">
      <dsp:nvSpPr>
        <dsp:cNvPr id="0" name=""/>
        <dsp:cNvSpPr/>
      </dsp:nvSpPr>
      <dsp:spPr>
        <a:xfrm>
          <a:off x="3051146" y="2391594"/>
          <a:ext cx="1415188" cy="707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2. La vision et les orientations</a:t>
          </a:r>
        </a:p>
      </dsp:txBody>
      <dsp:txXfrm>
        <a:off x="3051146" y="2391594"/>
        <a:ext cx="1415188" cy="707425"/>
      </dsp:txXfrm>
    </dsp:sp>
    <dsp:sp modelId="{67972D80-4E59-4A4C-9159-F33C38D1F86E}">
      <dsp:nvSpPr>
        <dsp:cNvPr id="0" name=""/>
        <dsp:cNvSpPr/>
      </dsp:nvSpPr>
      <dsp:spPr>
        <a:xfrm>
          <a:off x="3373976" y="3102194"/>
          <a:ext cx="2188066" cy="218894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757FD-C424-4FA7-8EF8-C3F92335B475}">
      <dsp:nvSpPr>
        <dsp:cNvPr id="0" name=""/>
        <dsp:cNvSpPr/>
      </dsp:nvSpPr>
      <dsp:spPr>
        <a:xfrm>
          <a:off x="3758980" y="3865705"/>
          <a:ext cx="1415188" cy="707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3. Les scenarios financiers</a:t>
          </a:r>
        </a:p>
      </dsp:txBody>
      <dsp:txXfrm>
        <a:off x="3758980" y="3865705"/>
        <a:ext cx="1415188" cy="707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F5DCA-FF53-4E86-9EC7-1D837A8C970B}">
      <dsp:nvSpPr>
        <dsp:cNvPr id="0" name=""/>
        <dsp:cNvSpPr/>
      </dsp:nvSpPr>
      <dsp:spPr>
        <a:xfrm>
          <a:off x="0" y="0"/>
          <a:ext cx="8224838" cy="52911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/>
            <a:t>Une étude permettant : </a:t>
          </a:r>
          <a:endParaRPr lang="en-US" sz="6500" kern="1200"/>
        </a:p>
      </dsp:txBody>
      <dsp:txXfrm>
        <a:off x="0" y="0"/>
        <a:ext cx="8224838" cy="2857214"/>
      </dsp:txXfrm>
    </dsp:sp>
    <dsp:sp modelId="{CE423D03-0421-4289-A9EE-5446EF9E5E18}">
      <dsp:nvSpPr>
        <dsp:cNvPr id="0" name=""/>
        <dsp:cNvSpPr/>
      </dsp:nvSpPr>
      <dsp:spPr>
        <a:xfrm>
          <a:off x="4016" y="2751391"/>
          <a:ext cx="2738935" cy="243392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Un audit de la collectivité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financier, technique et politique</a:t>
          </a:r>
        </a:p>
      </dsp:txBody>
      <dsp:txXfrm>
        <a:off x="4016" y="2751391"/>
        <a:ext cx="2738935" cy="2433923"/>
      </dsp:txXfrm>
    </dsp:sp>
    <dsp:sp modelId="{5188AC67-3E6B-4C8A-95C6-01BC5BEBE6E5}">
      <dsp:nvSpPr>
        <dsp:cNvPr id="0" name=""/>
        <dsp:cNvSpPr/>
      </dsp:nvSpPr>
      <dsp:spPr>
        <a:xfrm>
          <a:off x="2742951" y="2751391"/>
          <a:ext cx="2738935" cy="243392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Une réflexion en terme de gouvernance :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 dirty="0"/>
            <a:t> organisation des compétences, nouvelles compétences ?</a:t>
          </a:r>
          <a:endParaRPr lang="en-US" sz="2100" kern="1200" dirty="0"/>
        </a:p>
      </dsp:txBody>
      <dsp:txXfrm>
        <a:off x="2742951" y="2751391"/>
        <a:ext cx="2738935" cy="2433923"/>
      </dsp:txXfrm>
    </dsp:sp>
    <dsp:sp modelId="{4BB70D7E-90C6-4E5F-B424-F4DE6CA0F315}">
      <dsp:nvSpPr>
        <dsp:cNvPr id="0" name=""/>
        <dsp:cNvSpPr/>
      </dsp:nvSpPr>
      <dsp:spPr>
        <a:xfrm>
          <a:off x="5481886" y="2751391"/>
          <a:ext cx="2738935" cy="243392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Une réflexion stratégique : </a:t>
          </a:r>
          <a:endParaRPr lang="en-US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Construction de scenario stratégique de développement pour le SAGEBA</a:t>
          </a:r>
          <a:endParaRPr lang="en-US" sz="2100" kern="1200"/>
        </a:p>
      </dsp:txBody>
      <dsp:txXfrm>
        <a:off x="5481886" y="2751391"/>
        <a:ext cx="2738935" cy="2433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692FA-E976-4D9E-8B77-20D0585EDBF0}">
      <dsp:nvSpPr>
        <dsp:cNvPr id="0" name=""/>
        <dsp:cNvSpPr/>
      </dsp:nvSpPr>
      <dsp:spPr>
        <a:xfrm>
          <a:off x="0" y="0"/>
          <a:ext cx="822483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6CA607-0DD7-4067-9643-8092DF5F22F6}">
      <dsp:nvSpPr>
        <dsp:cNvPr id="0" name=""/>
        <dsp:cNvSpPr/>
      </dsp:nvSpPr>
      <dsp:spPr>
        <a:xfrm>
          <a:off x="0" y="0"/>
          <a:ext cx="1644967" cy="2645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accent2"/>
              </a:solidFill>
            </a:rPr>
            <a:t>Avantages</a:t>
          </a:r>
          <a:r>
            <a:rPr lang="fr-FR" sz="1800" kern="1200" dirty="0"/>
            <a:t>  </a:t>
          </a:r>
          <a:endParaRPr lang="en-US" sz="1800" kern="1200" dirty="0"/>
        </a:p>
      </dsp:txBody>
      <dsp:txXfrm>
        <a:off x="0" y="0"/>
        <a:ext cx="1644967" cy="2645569"/>
      </dsp:txXfrm>
    </dsp:sp>
    <dsp:sp modelId="{7DB095EF-3B5E-4EAF-AC38-30345D269118}">
      <dsp:nvSpPr>
        <dsp:cNvPr id="0" name=""/>
        <dsp:cNvSpPr/>
      </dsp:nvSpPr>
      <dsp:spPr>
        <a:xfrm>
          <a:off x="1768340" y="20829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Une expertise et un temps accordé</a:t>
          </a:r>
          <a:endParaRPr lang="en-US" sz="1300" kern="1200"/>
        </a:p>
      </dsp:txBody>
      <dsp:txXfrm>
        <a:off x="1768340" y="20829"/>
        <a:ext cx="6456497" cy="416599"/>
      </dsp:txXfrm>
    </dsp:sp>
    <dsp:sp modelId="{5A59547A-EC7A-47A5-8FF4-457A577EFB77}">
      <dsp:nvSpPr>
        <dsp:cNvPr id="0" name=""/>
        <dsp:cNvSpPr/>
      </dsp:nvSpPr>
      <dsp:spPr>
        <a:xfrm>
          <a:off x="1644967" y="437429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8C39F4-609E-4289-A3F2-54807E54625D}">
      <dsp:nvSpPr>
        <dsp:cNvPr id="0" name=""/>
        <dsp:cNvSpPr/>
      </dsp:nvSpPr>
      <dsp:spPr>
        <a:xfrm>
          <a:off x="1768340" y="458259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Une construction forte et pérenne pour l’avenir</a:t>
          </a:r>
          <a:endParaRPr lang="en-US" sz="1300" kern="1200"/>
        </a:p>
      </dsp:txBody>
      <dsp:txXfrm>
        <a:off x="1768340" y="458259"/>
        <a:ext cx="6456497" cy="416599"/>
      </dsp:txXfrm>
    </dsp:sp>
    <dsp:sp modelId="{F079B620-D623-4618-BF5B-4CCB06C4F336}">
      <dsp:nvSpPr>
        <dsp:cNvPr id="0" name=""/>
        <dsp:cNvSpPr/>
      </dsp:nvSpPr>
      <dsp:spPr>
        <a:xfrm>
          <a:off x="1644967" y="874859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4CE440-0FBF-45C6-916A-0C8FEC62E3C2}">
      <dsp:nvSpPr>
        <dsp:cNvPr id="0" name=""/>
        <dsp:cNvSpPr/>
      </dsp:nvSpPr>
      <dsp:spPr>
        <a:xfrm>
          <a:off x="1768340" y="895689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Balayer toutes les problématiques (gouvernance, finance, politique, technique)</a:t>
          </a:r>
          <a:endParaRPr lang="en-US" sz="1300" kern="1200" dirty="0"/>
        </a:p>
      </dsp:txBody>
      <dsp:txXfrm>
        <a:off x="1768340" y="895689"/>
        <a:ext cx="6456497" cy="416599"/>
      </dsp:txXfrm>
    </dsp:sp>
    <dsp:sp modelId="{D38028DC-A1CC-4D6B-ACCF-B48A2BFC47F0}">
      <dsp:nvSpPr>
        <dsp:cNvPr id="0" name=""/>
        <dsp:cNvSpPr/>
      </dsp:nvSpPr>
      <dsp:spPr>
        <a:xfrm>
          <a:off x="1644967" y="1312288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7C7D9A-302D-4744-89F8-A9A575221553}">
      <dsp:nvSpPr>
        <dsp:cNvPr id="0" name=""/>
        <dsp:cNvSpPr/>
      </dsp:nvSpPr>
      <dsp:spPr>
        <a:xfrm>
          <a:off x="1768340" y="1333118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Entame la révision du SAGE et la consolide</a:t>
          </a:r>
          <a:endParaRPr lang="en-US" sz="1300" kern="1200" dirty="0"/>
        </a:p>
      </dsp:txBody>
      <dsp:txXfrm>
        <a:off x="1768340" y="1333118"/>
        <a:ext cx="6456497" cy="416599"/>
      </dsp:txXfrm>
    </dsp:sp>
    <dsp:sp modelId="{A853EC0D-C778-40FA-9B8D-C8E1024C0113}">
      <dsp:nvSpPr>
        <dsp:cNvPr id="0" name=""/>
        <dsp:cNvSpPr/>
      </dsp:nvSpPr>
      <dsp:spPr>
        <a:xfrm>
          <a:off x="1644967" y="1749718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11C911-F4C1-4644-B329-3D85D0B7AEBC}">
      <dsp:nvSpPr>
        <dsp:cNvPr id="0" name=""/>
        <dsp:cNvSpPr/>
      </dsp:nvSpPr>
      <dsp:spPr>
        <a:xfrm>
          <a:off x="1768340" y="1770548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Fédère les élus du SAGEBA et de la CLE</a:t>
          </a:r>
          <a:endParaRPr lang="en-US" sz="1300" kern="1200" dirty="0"/>
        </a:p>
      </dsp:txBody>
      <dsp:txXfrm>
        <a:off x="1768340" y="1770548"/>
        <a:ext cx="6456497" cy="416599"/>
      </dsp:txXfrm>
    </dsp:sp>
    <dsp:sp modelId="{39DB30AD-6F60-4CF5-AB35-09B5DA2667E8}">
      <dsp:nvSpPr>
        <dsp:cNvPr id="0" name=""/>
        <dsp:cNvSpPr/>
      </dsp:nvSpPr>
      <dsp:spPr>
        <a:xfrm>
          <a:off x="1644967" y="2187147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0DC4AD-242D-4DE9-82BB-7E2834FB02FA}">
      <dsp:nvSpPr>
        <dsp:cNvPr id="0" name=""/>
        <dsp:cNvSpPr/>
      </dsp:nvSpPr>
      <dsp:spPr>
        <a:xfrm>
          <a:off x="1768340" y="2207977"/>
          <a:ext cx="6456497" cy="41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Créé une dynamique politique </a:t>
          </a:r>
          <a:endParaRPr lang="en-US" sz="1300" kern="1200"/>
        </a:p>
      </dsp:txBody>
      <dsp:txXfrm>
        <a:off x="1768340" y="2207977"/>
        <a:ext cx="6456497" cy="416599"/>
      </dsp:txXfrm>
    </dsp:sp>
    <dsp:sp modelId="{CEBEAE1B-9725-4A7E-8E4B-7BBCD9781196}">
      <dsp:nvSpPr>
        <dsp:cNvPr id="0" name=""/>
        <dsp:cNvSpPr/>
      </dsp:nvSpPr>
      <dsp:spPr>
        <a:xfrm>
          <a:off x="1644967" y="2624577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3BA39F-C057-4406-8647-73941E473AA7}">
      <dsp:nvSpPr>
        <dsp:cNvPr id="0" name=""/>
        <dsp:cNvSpPr/>
      </dsp:nvSpPr>
      <dsp:spPr>
        <a:xfrm>
          <a:off x="0" y="2645569"/>
          <a:ext cx="822483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1C0D2D-0705-4A86-B372-AA509CE03DB4}">
      <dsp:nvSpPr>
        <dsp:cNvPr id="0" name=""/>
        <dsp:cNvSpPr/>
      </dsp:nvSpPr>
      <dsp:spPr>
        <a:xfrm>
          <a:off x="0" y="2645569"/>
          <a:ext cx="1644967" cy="2645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accent2"/>
              </a:solidFill>
            </a:rPr>
            <a:t>Neutre / inconvénients </a:t>
          </a:r>
          <a:endParaRPr lang="en-US" sz="1800" b="1" kern="1200" dirty="0">
            <a:solidFill>
              <a:schemeClr val="accent2"/>
            </a:solidFill>
          </a:endParaRPr>
        </a:p>
      </dsp:txBody>
      <dsp:txXfrm>
        <a:off x="0" y="2645569"/>
        <a:ext cx="1644967" cy="2645569"/>
      </dsp:txXfrm>
    </dsp:sp>
    <dsp:sp modelId="{C5CDFEE9-695C-458D-B4C2-5C03469FC915}">
      <dsp:nvSpPr>
        <dsp:cNvPr id="0" name=""/>
        <dsp:cNvSpPr/>
      </dsp:nvSpPr>
      <dsp:spPr>
        <a:xfrm>
          <a:off x="1768340" y="2676668"/>
          <a:ext cx="6456497" cy="62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Rédaction du CCTP et passation du marché</a:t>
          </a:r>
          <a:endParaRPr lang="en-US" sz="1300" kern="1200"/>
        </a:p>
      </dsp:txBody>
      <dsp:txXfrm>
        <a:off x="1768340" y="2676668"/>
        <a:ext cx="6456497" cy="621992"/>
      </dsp:txXfrm>
    </dsp:sp>
    <dsp:sp modelId="{1BF44EED-E3B9-4995-991E-CF01E6A0680D}">
      <dsp:nvSpPr>
        <dsp:cNvPr id="0" name=""/>
        <dsp:cNvSpPr/>
      </dsp:nvSpPr>
      <dsp:spPr>
        <a:xfrm>
          <a:off x="1644967" y="3298661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4261C5-536B-474B-82E6-2E7AD3380266}">
      <dsp:nvSpPr>
        <dsp:cNvPr id="0" name=""/>
        <dsp:cNvSpPr/>
      </dsp:nvSpPr>
      <dsp:spPr>
        <a:xfrm>
          <a:off x="1768340" y="3329761"/>
          <a:ext cx="6456497" cy="62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Temps de suivi de l’étude et de participation </a:t>
          </a:r>
          <a:endParaRPr lang="en-US" sz="1300" kern="1200"/>
        </a:p>
      </dsp:txBody>
      <dsp:txXfrm>
        <a:off x="1768340" y="3329761"/>
        <a:ext cx="6456497" cy="621992"/>
      </dsp:txXfrm>
    </dsp:sp>
    <dsp:sp modelId="{AC6D75B5-6203-4D9D-8411-D67A57A79F10}">
      <dsp:nvSpPr>
        <dsp:cNvPr id="0" name=""/>
        <dsp:cNvSpPr/>
      </dsp:nvSpPr>
      <dsp:spPr>
        <a:xfrm>
          <a:off x="1644967" y="3951754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9B86AD-4A08-4F07-A0FB-DC88CCF94C83}">
      <dsp:nvSpPr>
        <dsp:cNvPr id="0" name=""/>
        <dsp:cNvSpPr/>
      </dsp:nvSpPr>
      <dsp:spPr>
        <a:xfrm>
          <a:off x="1768340" y="3982853"/>
          <a:ext cx="6456497" cy="62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Délai &amp; coût (80% subvention)</a:t>
          </a:r>
          <a:endParaRPr lang="en-US" sz="1300" kern="1200"/>
        </a:p>
      </dsp:txBody>
      <dsp:txXfrm>
        <a:off x="1768340" y="3982853"/>
        <a:ext cx="6456497" cy="621992"/>
      </dsp:txXfrm>
    </dsp:sp>
    <dsp:sp modelId="{0EE5D64C-B68F-42E5-AF26-6EC9200D059D}">
      <dsp:nvSpPr>
        <dsp:cNvPr id="0" name=""/>
        <dsp:cNvSpPr/>
      </dsp:nvSpPr>
      <dsp:spPr>
        <a:xfrm>
          <a:off x="1644967" y="4604846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9F1CF5-3D89-4B58-91CB-F2EF504E2731}">
      <dsp:nvSpPr>
        <dsp:cNvPr id="0" name=""/>
        <dsp:cNvSpPr/>
      </dsp:nvSpPr>
      <dsp:spPr>
        <a:xfrm>
          <a:off x="1768340" y="4635946"/>
          <a:ext cx="6456497" cy="62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Le politique du SAGEBA sera sollicité sur les mêmes points abordés/interpellés par le technique</a:t>
          </a:r>
          <a:endParaRPr lang="en-US" sz="1300" kern="1200" dirty="0"/>
        </a:p>
      </dsp:txBody>
      <dsp:txXfrm>
        <a:off x="1768340" y="4635946"/>
        <a:ext cx="6456497" cy="621992"/>
      </dsp:txXfrm>
    </dsp:sp>
    <dsp:sp modelId="{48BAF6E1-4F32-47CF-B3E0-ECAC3D0B6DD2}">
      <dsp:nvSpPr>
        <dsp:cNvPr id="0" name=""/>
        <dsp:cNvSpPr/>
      </dsp:nvSpPr>
      <dsp:spPr>
        <a:xfrm>
          <a:off x="1644967" y="5257939"/>
          <a:ext cx="65798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3ED4F2-9CEC-498E-A798-82F8111A4E09}" type="datetimeFigureOut">
              <a:rPr lang="fr-FR"/>
              <a:pPr>
                <a:defRPr/>
              </a:pPr>
              <a:t>28/06/2022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D7B435-70D0-451F-9A35-C229DB81B63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0464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E957657-D467-490D-B446-EB693C38D362}" type="datetimeFigureOut">
              <a:rPr lang="fr-FR"/>
              <a:pPr>
                <a:defRPr/>
              </a:pPr>
              <a:t>28/06/2022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C3DCD9-1ADA-4CD6-BAB6-9F5CE1E202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7124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7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11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5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10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03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37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47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27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11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42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5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0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6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68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6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8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1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31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3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6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7978" y="1983582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103475"/>
                </a:solidFill>
                <a:latin typeface="Melody"/>
                <a:cs typeface="Lath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37978" y="4564063"/>
            <a:ext cx="6858000" cy="1655762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24588F"/>
                </a:solidFill>
                <a:latin typeface="+mn-lt"/>
                <a:ea typeface="Melod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62063"/>
            <a:ext cx="8509000" cy="525303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515100"/>
            <a:ext cx="2128838" cy="366713"/>
          </a:xfrm>
        </p:spPr>
        <p:txBody>
          <a:bodyPr/>
          <a:lstStyle>
            <a:lvl1pPr>
              <a:defRPr/>
            </a:lvl1pPr>
          </a:lstStyle>
          <a:p>
            <a:fld id="{33530E6D-653E-44C8-915F-BB853F52F19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62787" y="1155700"/>
            <a:ext cx="1928813" cy="5335587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1155700"/>
            <a:ext cx="6016625" cy="53355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C1CBC0-90F9-4122-9A7F-DC1DCD76CCF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3800"/>
            <a:ext cx="8224838" cy="5291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DA7BA8-1B73-41A7-948E-4619A278D6D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968309"/>
            <a:ext cx="7886700" cy="21733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10347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5589240"/>
            <a:ext cx="7886700" cy="50041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24588F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18AF56-AA13-4771-A5DA-7C7406737EC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5425" cy="5291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193800"/>
            <a:ext cx="4037013" cy="5291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CA01E7-6CB7-439B-98B1-092134E86C9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0859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0859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8509C1-538B-435D-BF9C-98F40A36013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8084D5B-4D22-4D51-B4C2-BDB61FEA279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BE029F-9EE7-442E-9FE5-5878639DF47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10795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16097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6797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D5407E-64DB-4924-BFA2-1A681A24370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10795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16097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6797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C1D761-F894-4DD1-84F6-F91978E4C9D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84275"/>
            <a:ext cx="8224838" cy="529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  <a:p>
            <a:pPr lvl="4"/>
            <a:r>
              <a:rPr lang="en-GB" altLang="fr-FR"/>
              <a:t>Huitième niveau de plan</a:t>
            </a:r>
          </a:p>
          <a:p>
            <a:pPr lvl="4"/>
            <a:r>
              <a:rPr lang="en-GB" altLang="fr-FR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492875"/>
            <a:ext cx="212883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7963" y="6491288"/>
            <a:ext cx="2128837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95DD95D0-4FE6-4B4D-A3E9-501D06E357AB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1030" name="Image 7"/>
          <p:cNvPicPr>
            <a:picLocks noChangeAspect="1"/>
          </p:cNvPicPr>
          <p:nvPr/>
        </p:nvPicPr>
        <p:blipFill>
          <a:blip r:embed="rId13" cstate="print"/>
          <a:srcRect b="85313"/>
          <a:stretch>
            <a:fillRect/>
          </a:stretch>
        </p:blipFill>
        <p:spPr bwMode="auto">
          <a:xfrm>
            <a:off x="0" y="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Espace réservé du titre 3"/>
          <p:cNvSpPr>
            <a:spLocks noGrp="1"/>
          </p:cNvSpPr>
          <p:nvPr>
            <p:ph type="title"/>
          </p:nvPr>
        </p:nvSpPr>
        <p:spPr bwMode="auto">
          <a:xfrm>
            <a:off x="1166813" y="677863"/>
            <a:ext cx="788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 kern="1200">
          <a:solidFill>
            <a:srgbClr val="0F4C98"/>
          </a:solidFill>
          <a:latin typeface="Melody"/>
          <a:ea typeface="Melody"/>
          <a:cs typeface="Melody" pitchFamily="2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F4C98"/>
          </a:solidFill>
          <a:latin typeface="Melody" pitchFamily="2" charset="0"/>
          <a:ea typeface="Melody" pitchFamily="2" charset="0"/>
          <a:cs typeface="Melody" pitchFamily="2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F4C98"/>
          </a:solidFill>
          <a:latin typeface="Melody" pitchFamily="2" charset="0"/>
          <a:ea typeface="Melody" pitchFamily="2" charset="0"/>
          <a:cs typeface="Melody" pitchFamily="2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F4C98"/>
          </a:solidFill>
          <a:latin typeface="Melody" pitchFamily="2" charset="0"/>
          <a:ea typeface="Melody" pitchFamily="2" charset="0"/>
          <a:cs typeface="Melody" pitchFamily="2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F4C98"/>
          </a:solidFill>
          <a:latin typeface="Melody" pitchFamily="2" charset="0"/>
          <a:ea typeface="Melody" pitchFamily="2" charset="0"/>
          <a:cs typeface="Melody" pitchFamily="2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457200" indent="-4572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 kern="1200">
          <a:solidFill>
            <a:srgbClr val="103475"/>
          </a:solidFill>
          <a:latin typeface="Trebuchet MS" panose="020B0603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14400" indent="-4572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 kern="1200">
          <a:solidFill>
            <a:srgbClr val="000000"/>
          </a:solidFill>
          <a:latin typeface="Trebuchet MS" panose="020B0603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2573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000" kern="1200">
          <a:solidFill>
            <a:srgbClr val="000000"/>
          </a:solidFill>
          <a:latin typeface="Trebuchet MS" panose="020B0603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714500" indent="-3429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rebuchet MS" pitchFamily="34" charset="0"/>
        <a:buChar char="–"/>
        <a:defRPr kern="1200">
          <a:solidFill>
            <a:srgbClr val="000000"/>
          </a:solidFill>
          <a:latin typeface="Trebuchet MS" panose="020B0603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 kern="1200">
          <a:solidFill>
            <a:srgbClr val="000000"/>
          </a:solidFill>
          <a:latin typeface="Trebuchet MS" panose="020B0603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43.jp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e-publique.fr/video/285379-video-leau-une-ressource-menacee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39750" y="2735263"/>
            <a:ext cx="7918450" cy="237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spcBef>
                <a:spcPts val="8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4000" b="1" dirty="0">
                <a:solidFill>
                  <a:srgbClr val="004586"/>
                </a:solidFill>
              </a:rPr>
              <a:t>Conseil syndical du SAGEBA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15365" name="ZoneTexte 4"/>
          <p:cNvSpPr txBox="1">
            <a:spLocks noChangeArrowheads="1"/>
          </p:cNvSpPr>
          <p:nvPr/>
        </p:nvSpPr>
        <p:spPr bwMode="auto">
          <a:xfrm>
            <a:off x="2474199" y="5894388"/>
            <a:ext cx="446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dirty="0"/>
              <a:t>28 juin 2022 à Morienval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ADEDF9D-C097-4083-BD37-DDC6BA585A6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669E89A-C405-39F1-4C66-EC1DE378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suivi et gestion réglementaire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027EC3-8361-96B6-B249-4E3F3747A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2ADD2CF-D7A0-835E-EC9D-989E85BC1B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64688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2116C144-DA97-AAA5-DF6A-578DEC2D4C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4838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9092D59C-2529-B0FB-9C95-5B657BFE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de construction d’une stratégie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846EB8-D002-942E-087F-9B3B3ED8D4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100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04279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9FE3FA-D83B-66D7-4E6A-C8B94509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vision : </a:t>
            </a:r>
          </a:p>
          <a:p>
            <a:r>
              <a:rPr lang="fr-FR" dirty="0"/>
              <a:t>Les orientations :  </a:t>
            </a:r>
          </a:p>
          <a:p>
            <a:pPr marL="0" indent="0">
              <a:buNone/>
            </a:pPr>
            <a:r>
              <a:rPr lang="fr-FR" dirty="0"/>
              <a:t>Mais opportunité de l’existence du SAGE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 projet : </a:t>
            </a:r>
          </a:p>
          <a:p>
            <a:pPr marL="0" indent="0">
              <a:buNone/>
            </a:pPr>
            <a:r>
              <a:rPr lang="fr-FR" dirty="0"/>
              <a:t>Les freins : </a:t>
            </a:r>
          </a:p>
          <a:p>
            <a:pPr marL="0" indent="0">
              <a:buNone/>
            </a:pPr>
            <a:r>
              <a:rPr lang="fr-FR" dirty="0"/>
              <a:t>L’objectif : </a:t>
            </a:r>
          </a:p>
          <a:p>
            <a:pPr marL="0" indent="0">
              <a:buNone/>
            </a:pPr>
            <a:r>
              <a:rPr lang="fr-FR" dirty="0"/>
              <a:t>Les obstacles : </a:t>
            </a:r>
          </a:p>
          <a:p>
            <a:pPr marL="0" indent="0">
              <a:buNone/>
            </a:pPr>
            <a:r>
              <a:rPr lang="fr-FR" dirty="0"/>
              <a:t>Les leviers :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FBA18C7-983E-1D1B-6405-5CD3B3CC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d’avancement de la construction de la stratégie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9B3A6B-FAE8-D0FF-6E83-71DB2260943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8084D5B-4D22-4D51-B4C2-BDB61FEA2796}" type="slidenum">
              <a:rPr lang="fr-FR" altLang="fr-FR" smtClean="0"/>
              <a:pPr/>
              <a:t>101</a:t>
            </a:fld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3209F-3FCA-840F-955D-3A85A80707DB}"/>
              </a:ext>
            </a:extLst>
          </p:cNvPr>
          <p:cNvSpPr/>
          <p:nvPr/>
        </p:nvSpPr>
        <p:spPr bwMode="auto">
          <a:xfrm>
            <a:off x="3852908" y="5494993"/>
            <a:ext cx="4404273" cy="996295"/>
          </a:xfrm>
          <a:prstGeom prst="rect">
            <a:avLst/>
          </a:prstGeom>
          <a:solidFill>
            <a:srgbClr val="FF9981"/>
          </a:solidFill>
          <a:ln w="9525" cap="flat" cmpd="sng" algn="ctr">
            <a:solidFill>
              <a:srgbClr val="FF99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 pense le politique du SAGEBA ?</a:t>
            </a:r>
          </a:p>
        </p:txBody>
      </p:sp>
      <p:pic>
        <p:nvPicPr>
          <p:cNvPr id="8" name="Graphique 7" descr="Aide avec un remplissage uni">
            <a:extLst>
              <a:ext uri="{FF2B5EF4-FFF2-40B4-BE49-F238E27FC236}">
                <a16:creationId xmlns:a16="http://schemas.microsoft.com/office/drawing/2014/main" id="{E414DE8C-CE52-1AC8-E9AE-F79F6A568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9453" y="3000100"/>
            <a:ext cx="2264706" cy="22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67805CEA-0770-A0C2-A363-AA535860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677863"/>
            <a:ext cx="7886700" cy="2857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7BEE90-F3DD-F059-81B8-CA230E5366B6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4E18AF56-AA13-4771-A5DA-7C7406737EC1}" type="slidenum">
              <a:rPr lang="fr-FR" altLang="fr-FR" smtClean="0"/>
              <a:pPr>
                <a:spcAft>
                  <a:spcPts val="600"/>
                </a:spcAft>
              </a:pPr>
              <a:t>102</a:t>
            </a:fld>
            <a:endParaRPr lang="fr-FR" altLang="fr-FR"/>
          </a:p>
        </p:txBody>
      </p:sp>
      <p:graphicFrame>
        <p:nvGraphicFramePr>
          <p:cNvPr id="8" name="Espace réservé du contenu 5">
            <a:extLst>
              <a:ext uri="{FF2B5EF4-FFF2-40B4-BE49-F238E27FC236}">
                <a16:creationId xmlns:a16="http://schemas.microsoft.com/office/drawing/2014/main" id="{B87CB752-2B27-99ED-B4A9-5004A3F8E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228078"/>
              </p:ext>
            </p:extLst>
          </p:nvPr>
        </p:nvGraphicFramePr>
        <p:xfrm>
          <a:off x="457200" y="1193800"/>
          <a:ext cx="8224838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4284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1A3E101-3B8D-7FD1-CB82-6F46A99D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677863"/>
            <a:ext cx="7886700" cy="2857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F3B238-18EC-DB61-4F0E-776DAE80682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32DA7BA8-1B73-41A7-948E-4619A278D6D2}" type="slidenum">
              <a:rPr lang="fr-FR" altLang="fr-FR" smtClean="0"/>
              <a:pPr>
                <a:spcAft>
                  <a:spcPts val="600"/>
                </a:spcAft>
              </a:pPr>
              <a:t>103</a:t>
            </a:fld>
            <a:endParaRPr lang="fr-FR" altLang="fr-FR"/>
          </a:p>
        </p:txBody>
      </p:sp>
      <p:graphicFrame>
        <p:nvGraphicFramePr>
          <p:cNvPr id="6" name="Espace réservé du contenu 1">
            <a:extLst>
              <a:ext uri="{FF2B5EF4-FFF2-40B4-BE49-F238E27FC236}">
                <a16:creationId xmlns:a16="http://schemas.microsoft.com/office/drawing/2014/main" id="{E66771E6-4913-72F4-B948-41E7922855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4838" cy="529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56475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5874EE-386B-D929-F984-D5EC35CAD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En absence de commande passée sur une liste d’hypothèses,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Le travail réalisé pour le 15 février 2022 n’a pas évolué</a:t>
            </a:r>
          </a:p>
          <a:p>
            <a:pPr lvl="1">
              <a:buFontTx/>
              <a:buChar char="-"/>
            </a:pPr>
            <a:r>
              <a:rPr lang="fr-FR" dirty="0"/>
              <a:t>Construction de 3 scenarios financiers selon des choix factuels et sans réponse à une stratégie : défavorable, favorable et </a:t>
            </a:r>
            <a:r>
              <a:rPr lang="fr-FR" dirty="0" err="1"/>
              <a:t>ultrafavorable</a:t>
            </a:r>
            <a:r>
              <a:rPr lang="fr-FR" dirty="0"/>
              <a:t>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975D84-FA37-40A6-8F78-001E9178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financier du SAGEBA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FCFBA4-5DC9-6947-D2DB-9379D631CC2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104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3824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1607D5-AE7B-CDBF-E551-BD751274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F5863-A030-6483-94A8-7DEC3607333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105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49CAC9-AD80-96AD-6EFE-C4ADB6114C27}"/>
              </a:ext>
            </a:extLst>
          </p:cNvPr>
          <p:cNvSpPr txBox="1"/>
          <p:nvPr/>
        </p:nvSpPr>
        <p:spPr>
          <a:xfrm>
            <a:off x="213064" y="2159441"/>
            <a:ext cx="85439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Augmenter les cotisations en 2023 et 2024 ?</a:t>
            </a:r>
          </a:p>
          <a:p>
            <a:endParaRPr lang="fr-FR" sz="2800" dirty="0">
              <a:solidFill>
                <a:schemeClr val="accent2"/>
              </a:solidFill>
            </a:endParaRPr>
          </a:p>
          <a:p>
            <a:r>
              <a:rPr lang="fr-FR" sz="2800" dirty="0">
                <a:solidFill>
                  <a:schemeClr val="accent2"/>
                </a:solidFill>
              </a:rPr>
              <a:t> Pourquoi pas, soyons ambitieux et stratégiques </a:t>
            </a:r>
          </a:p>
          <a:p>
            <a:pPr lvl="1"/>
            <a:endParaRPr lang="fr-FR" sz="2800" dirty="0"/>
          </a:p>
          <a:p>
            <a:pPr lvl="1"/>
            <a:endParaRPr lang="fr-FR" sz="2800" dirty="0"/>
          </a:p>
          <a:p>
            <a:pPr lvl="1"/>
            <a:r>
              <a:rPr lang="fr-FR" sz="2800" dirty="0"/>
              <a:t>Cas réalisé en 2023 avec une augmentation des cotisations identiques à 2022</a:t>
            </a:r>
          </a:p>
        </p:txBody>
      </p:sp>
    </p:spTree>
    <p:extLst>
      <p:ext uri="{BB962C8B-B14F-4D97-AF65-F5344CB8AC3E}">
        <p14:creationId xmlns:p14="http://schemas.microsoft.com/office/powerpoint/2010/main" val="4454954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949451C-4C61-79C2-AD82-AEDDB7A5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CA1DC6-B960-36A9-746C-122A3F145EF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106</a:t>
            </a:fld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2B4EA-8980-6E81-AC4F-7DA44494D63F}"/>
              </a:ext>
            </a:extLst>
          </p:cNvPr>
          <p:cNvSpPr/>
          <p:nvPr/>
        </p:nvSpPr>
        <p:spPr bwMode="auto">
          <a:xfrm>
            <a:off x="0" y="0"/>
            <a:ext cx="9144000" cy="10741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CA89AB-A523-E97D-CCC7-AE40A89E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18"/>
            <a:ext cx="9144000" cy="28063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39BD9B-6BBE-3F1D-2411-04CD55E69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779" y="3269483"/>
            <a:ext cx="7386221" cy="1461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EDAC46-C50D-A199-CC93-02EF19729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484"/>
          <a:stretch/>
        </p:blipFill>
        <p:spPr>
          <a:xfrm>
            <a:off x="379172" y="3027908"/>
            <a:ext cx="1378607" cy="19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261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2BAAF54-151E-61F8-5DE8-18A2D235E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fr-FR" dirty="0"/>
              <a:t>Se donner les moyens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Réaliser ses diagnostics réels </a:t>
            </a:r>
          </a:p>
          <a:p>
            <a:pPr lvl="1">
              <a:buFontTx/>
              <a:buChar char="-"/>
            </a:pPr>
            <a:r>
              <a:rPr lang="fr-FR" dirty="0"/>
              <a:t>Pour la prise de décision éclairée</a:t>
            </a:r>
          </a:p>
          <a:p>
            <a:pPr lvl="1">
              <a:buFontTx/>
              <a:buChar char="-"/>
            </a:pPr>
            <a:r>
              <a:rPr lang="fr-FR" dirty="0"/>
              <a:t>Pour savoir où aller</a:t>
            </a:r>
          </a:p>
          <a:p>
            <a:pPr lvl="1">
              <a:buFontTx/>
              <a:buChar char="-"/>
            </a:pPr>
            <a:r>
              <a:rPr lang="fr-FR" dirty="0"/>
              <a:t>Pour construire sa stratégie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Estimation du temps perdu et donc de l’argent perdu pour la gestion des vacances des postes non renouvelés ?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Un non renouvellement de poste n’est pas un gain financier et bien une perte technique</a:t>
            </a:r>
          </a:p>
          <a:p>
            <a:pPr lvl="1">
              <a:buFontTx/>
              <a:buChar char="-"/>
            </a:pPr>
            <a:r>
              <a:rPr lang="fr-FR" dirty="0"/>
              <a:t>Déplacer le problème à dans deux ans</a:t>
            </a:r>
          </a:p>
          <a:p>
            <a:pPr lvl="1">
              <a:buFontTx/>
              <a:buChar char="-"/>
            </a:pPr>
            <a:r>
              <a:rPr lang="fr-FR" dirty="0"/>
              <a:t>Le problème n’est pas résolu</a:t>
            </a:r>
          </a:p>
          <a:p>
            <a:pPr lvl="1">
              <a:buFontTx/>
              <a:buChar char="-"/>
            </a:pPr>
            <a:r>
              <a:rPr lang="fr-FR" dirty="0"/>
              <a:t>Absence de stratégie tel quel</a:t>
            </a:r>
          </a:p>
          <a:p>
            <a:pPr lvl="1">
              <a:buFontTx/>
              <a:buChar char="-"/>
            </a:pPr>
            <a:endParaRPr lang="fr-FR" dirty="0"/>
          </a:p>
          <a:p>
            <a:pPr lvl="1">
              <a:buFontTx/>
              <a:buChar char="-"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36357CF-B40A-E1AC-0229-3EC295D1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Interprétations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0271BD-F5BD-44B5-1E01-04A57991833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107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535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70329D-E463-5789-B639-B1ACD089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réglementation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BF042F-E00C-9E26-5D2A-D0C03E85DE1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11</a:t>
            </a:fld>
            <a:endParaRPr lang="fr-FR" alt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A0B9F06-5785-BB03-07EB-0EB592AE9283}"/>
              </a:ext>
            </a:extLst>
          </p:cNvPr>
          <p:cNvSpPr/>
          <p:nvPr/>
        </p:nvSpPr>
        <p:spPr bwMode="auto">
          <a:xfrm>
            <a:off x="292964" y="1562470"/>
            <a:ext cx="6462943" cy="61255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ARRETE CADRE SECHERESSE DEPARTEMENTAL</a:t>
            </a:r>
          </a:p>
        </p:txBody>
      </p:sp>
      <p:pic>
        <p:nvPicPr>
          <p:cNvPr id="7" name="Graphique 6" descr="Marteau d'officiel avec un remplissage uni">
            <a:extLst>
              <a:ext uri="{FF2B5EF4-FFF2-40B4-BE49-F238E27FC236}">
                <a16:creationId xmlns:a16="http://schemas.microsoft.com/office/drawing/2014/main" id="{A00A4F94-6C69-F8D4-8567-83E690F15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44828" y="1340528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4D5093F-0CD7-A0A6-F7F5-A54827EE8344}"/>
              </a:ext>
            </a:extLst>
          </p:cNvPr>
          <p:cNvSpPr txBox="1"/>
          <p:nvPr/>
        </p:nvSpPr>
        <p:spPr>
          <a:xfrm>
            <a:off x="1166813" y="2308677"/>
            <a:ext cx="6862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Fixe des </a:t>
            </a:r>
            <a:r>
              <a:rPr lang="fr-FR" dirty="0">
                <a:solidFill>
                  <a:schemeClr val="accent6"/>
                </a:solidFill>
              </a:rPr>
              <a:t>seuils de sécheresse</a:t>
            </a:r>
          </a:p>
          <a:p>
            <a:r>
              <a:rPr lang="fr-FR" dirty="0"/>
              <a:t>Défini les </a:t>
            </a:r>
            <a:r>
              <a:rPr lang="fr-FR" dirty="0">
                <a:solidFill>
                  <a:schemeClr val="accent6"/>
                </a:solidFill>
              </a:rPr>
              <a:t>modalités de restriction </a:t>
            </a:r>
            <a:r>
              <a:rPr lang="fr-FR" dirty="0"/>
              <a:t>de l’usage de l’eau par seuil et par usages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C9CCC58-23CD-0D78-5CB8-85E3A8B5663E}"/>
              </a:ext>
            </a:extLst>
          </p:cNvPr>
          <p:cNvSpPr/>
          <p:nvPr/>
        </p:nvSpPr>
        <p:spPr bwMode="auto">
          <a:xfrm>
            <a:off x="849137" y="2392629"/>
            <a:ext cx="171796" cy="19965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E8B5F2-BD24-9500-23D0-C527647B1A33}"/>
              </a:ext>
            </a:extLst>
          </p:cNvPr>
          <p:cNvSpPr txBox="1"/>
          <p:nvPr/>
        </p:nvSpPr>
        <p:spPr>
          <a:xfrm>
            <a:off x="805833" y="2361650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B4D11E-F4CE-A5D2-F9B6-95DC2B109B7E}"/>
              </a:ext>
            </a:extLst>
          </p:cNvPr>
          <p:cNvSpPr/>
          <p:nvPr/>
        </p:nvSpPr>
        <p:spPr bwMode="auto">
          <a:xfrm>
            <a:off x="849137" y="2685218"/>
            <a:ext cx="171796" cy="19965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EF6B5F-051F-F8CB-A214-FEA51122253A}"/>
              </a:ext>
            </a:extLst>
          </p:cNvPr>
          <p:cNvSpPr txBox="1"/>
          <p:nvPr/>
        </p:nvSpPr>
        <p:spPr>
          <a:xfrm>
            <a:off x="805833" y="2654239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BCDC51-00EF-F982-30BF-F0176EFDC325}"/>
              </a:ext>
            </a:extLst>
          </p:cNvPr>
          <p:cNvSpPr txBox="1"/>
          <p:nvPr/>
        </p:nvSpPr>
        <p:spPr>
          <a:xfrm>
            <a:off x="378156" y="3956983"/>
            <a:ext cx="8387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chaque dépassement de seuil, un arrêté préfectoral est pris à l’échelle des bassins de gestion : 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Affichage administratif</a:t>
            </a:r>
          </a:p>
          <a:p>
            <a:pPr marL="285750" indent="-285750">
              <a:buFontTx/>
              <a:buChar char="-"/>
            </a:pPr>
            <a:r>
              <a:rPr lang="fr-FR" dirty="0"/>
              <a:t>Diffusion dans les relais : syndicat de bassin, collectivités territoriales, etc.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Contrôle des services de l’Etat</a:t>
            </a:r>
          </a:p>
        </p:txBody>
      </p:sp>
    </p:spTree>
    <p:extLst>
      <p:ext uri="{BB962C8B-B14F-4D97-AF65-F5344CB8AC3E}">
        <p14:creationId xmlns:p14="http://schemas.microsoft.com/office/powerpoint/2010/main" val="25461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70329D-E463-5789-B639-B1ACD089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seuils sécheresses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BF042F-E00C-9E26-5D2A-D0C03E85DE1A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788782" y="6409756"/>
            <a:ext cx="2128837" cy="366712"/>
          </a:xfrm>
        </p:spPr>
        <p:txBody>
          <a:bodyPr/>
          <a:lstStyle/>
          <a:p>
            <a:fld id="{32DA7BA8-1B73-41A7-948E-4619A278D6D2}" type="slidenum">
              <a:rPr lang="fr-FR" altLang="fr-FR" smtClean="0"/>
              <a:pPr/>
              <a:t>12</a:t>
            </a:fld>
            <a:endParaRPr lang="fr-FR" alt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05A8E5-6A58-1B61-6271-2E9BAD8B67E3}"/>
              </a:ext>
            </a:extLst>
          </p:cNvPr>
          <p:cNvSpPr txBox="1"/>
          <p:nvPr/>
        </p:nvSpPr>
        <p:spPr>
          <a:xfrm>
            <a:off x="2039553" y="1894843"/>
            <a:ext cx="7008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dirty="0"/>
              <a:t>« tendance hydrologique laisse </a:t>
            </a:r>
            <a:r>
              <a:rPr lang="fr-FR" sz="1400" b="1" u="sng" dirty="0"/>
              <a:t>pressentir un risque </a:t>
            </a:r>
            <a:r>
              <a:rPr lang="fr-FR" sz="1400" dirty="0"/>
              <a:t>de crise à court ou moyen terme »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2A04A0-88E0-E034-90B6-1970EF7806EF}"/>
              </a:ext>
            </a:extLst>
          </p:cNvPr>
          <p:cNvSpPr txBox="1"/>
          <p:nvPr/>
        </p:nvSpPr>
        <p:spPr>
          <a:xfrm>
            <a:off x="2044593" y="2790495"/>
            <a:ext cx="7008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dirty="0"/>
              <a:t>« </a:t>
            </a:r>
            <a:r>
              <a:rPr lang="fr-FR" sz="1400" b="1" dirty="0">
                <a:solidFill>
                  <a:srgbClr val="FFC000"/>
                </a:solidFill>
              </a:rPr>
              <a:t>coexistence de tous les usages et le bon fonctionnement des milieux n’est plus assuré</a:t>
            </a:r>
            <a:r>
              <a:rPr lang="fr-FR" sz="1400" dirty="0"/>
              <a:t>. Les mesures de restriction sont définies pour maintenir un bon état écologique des milieux aquatiques »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E1F08E-5866-B243-1AD4-F1950CEEEDFA}"/>
              </a:ext>
            </a:extLst>
          </p:cNvPr>
          <p:cNvSpPr txBox="1"/>
          <p:nvPr/>
        </p:nvSpPr>
        <p:spPr>
          <a:xfrm>
            <a:off x="2039553" y="3974671"/>
            <a:ext cx="7008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dirty="0"/>
              <a:t>« </a:t>
            </a:r>
            <a:r>
              <a:rPr lang="fr-FR" sz="1400" b="1" dirty="0">
                <a:solidFill>
                  <a:srgbClr val="FF0000"/>
                </a:solidFill>
              </a:rPr>
              <a:t>aggravation</a:t>
            </a:r>
            <a:r>
              <a:rPr lang="fr-FR" sz="1400" dirty="0"/>
              <a:t> du niveau d’alerte. Tous les prélèvements ne peuvent plus être simultanément satisfaits.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D33585-7279-EAFD-2D66-EAA50C213526}"/>
              </a:ext>
            </a:extLst>
          </p:cNvPr>
          <p:cNvSpPr txBox="1"/>
          <p:nvPr/>
        </p:nvSpPr>
        <p:spPr>
          <a:xfrm>
            <a:off x="2039553" y="4911396"/>
            <a:ext cx="70089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dirty="0"/>
              <a:t>« nécessité de </a:t>
            </a:r>
            <a:r>
              <a:rPr lang="fr-FR" sz="1400" b="1" dirty="0">
                <a:solidFill>
                  <a:srgbClr val="7030A0"/>
                </a:solidFill>
              </a:rPr>
              <a:t>réserver</a:t>
            </a:r>
            <a:r>
              <a:rPr lang="fr-FR" sz="1400" dirty="0"/>
              <a:t> les capacités de la ressource pour </a:t>
            </a:r>
            <a:r>
              <a:rPr lang="fr-FR" sz="1400" b="1" dirty="0">
                <a:solidFill>
                  <a:srgbClr val="7030A0"/>
                </a:solidFill>
              </a:rPr>
              <a:t>l’alimentation en eau potable des populations</a:t>
            </a:r>
            <a:r>
              <a:rPr lang="fr-FR" sz="1400" dirty="0"/>
              <a:t>, pour les usages en lien avec la </a:t>
            </a:r>
            <a:r>
              <a:rPr lang="fr-FR" sz="1400" b="1" dirty="0">
                <a:solidFill>
                  <a:srgbClr val="7030A0"/>
                </a:solidFill>
              </a:rPr>
              <a:t>santé</a:t>
            </a:r>
            <a:r>
              <a:rPr lang="fr-FR" sz="1400" dirty="0"/>
              <a:t>, la </a:t>
            </a:r>
            <a:r>
              <a:rPr lang="fr-FR" sz="1400" b="1" dirty="0">
                <a:solidFill>
                  <a:srgbClr val="7030A0"/>
                </a:solidFill>
              </a:rPr>
              <a:t>salubrité publique</a:t>
            </a:r>
            <a:r>
              <a:rPr lang="fr-FR" sz="1400" dirty="0"/>
              <a:t>, la </a:t>
            </a:r>
            <a:r>
              <a:rPr lang="fr-FR" sz="1400" b="1" dirty="0">
                <a:solidFill>
                  <a:srgbClr val="7030A0"/>
                </a:solidFill>
              </a:rPr>
              <a:t>sécurité civile</a:t>
            </a:r>
            <a:r>
              <a:rPr lang="fr-FR" sz="1400" dirty="0"/>
              <a:t>, </a:t>
            </a:r>
            <a:r>
              <a:rPr lang="fr-FR" sz="1400" b="1" dirty="0">
                <a:solidFill>
                  <a:srgbClr val="7030A0"/>
                </a:solidFill>
              </a:rPr>
              <a:t>l’abreuvement des animaux </a:t>
            </a:r>
            <a:r>
              <a:rPr lang="fr-FR" sz="1400" dirty="0"/>
              <a:t>et de préserver les fonctions biologiques des </a:t>
            </a:r>
            <a:r>
              <a:rPr lang="fr-FR" sz="1400" b="1" dirty="0">
                <a:solidFill>
                  <a:srgbClr val="7030A0"/>
                </a:solidFill>
              </a:rPr>
              <a:t>cours d’eau</a:t>
            </a:r>
            <a:r>
              <a:rPr lang="fr-FR" sz="1400" dirty="0"/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370AAE-EA4C-E7F6-1724-E516ECA61673}"/>
              </a:ext>
            </a:extLst>
          </p:cNvPr>
          <p:cNvSpPr/>
          <p:nvPr/>
        </p:nvSpPr>
        <p:spPr bwMode="auto">
          <a:xfrm>
            <a:off x="155685" y="1231001"/>
            <a:ext cx="2197643" cy="38772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6551E6-737B-EAD6-C62F-8B705AC87ADE}"/>
              </a:ext>
            </a:extLst>
          </p:cNvPr>
          <p:cNvSpPr/>
          <p:nvPr/>
        </p:nvSpPr>
        <p:spPr bwMode="auto">
          <a:xfrm>
            <a:off x="155685" y="1950064"/>
            <a:ext cx="2197643" cy="38772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VIGILANCE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75D793-7BB3-E991-62BF-FC1AEDD2F25A}"/>
              </a:ext>
            </a:extLst>
          </p:cNvPr>
          <p:cNvSpPr/>
          <p:nvPr/>
        </p:nvSpPr>
        <p:spPr bwMode="auto">
          <a:xfrm>
            <a:off x="161507" y="2835686"/>
            <a:ext cx="2173889" cy="387722"/>
          </a:xfrm>
          <a:prstGeom prst="rect">
            <a:avLst/>
          </a:prstGeom>
          <a:solidFill>
            <a:srgbClr val="FFB601"/>
          </a:solidFill>
          <a:ln w="9525" cap="flat" cmpd="sng" algn="ctr">
            <a:solidFill>
              <a:srgbClr val="FFB6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ALERTE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F4353-4530-3B48-18FE-45BCA11E942D}"/>
              </a:ext>
            </a:extLst>
          </p:cNvPr>
          <p:cNvSpPr/>
          <p:nvPr/>
        </p:nvSpPr>
        <p:spPr bwMode="auto">
          <a:xfrm>
            <a:off x="155685" y="4081399"/>
            <a:ext cx="2168848" cy="38772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ALERTE RENFORCEE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01154E-4F81-358B-EF8A-D79FA3BD5F71}"/>
              </a:ext>
            </a:extLst>
          </p:cNvPr>
          <p:cNvSpPr/>
          <p:nvPr/>
        </p:nvSpPr>
        <p:spPr bwMode="auto">
          <a:xfrm>
            <a:off x="155685" y="5014436"/>
            <a:ext cx="2168848" cy="387722"/>
          </a:xfrm>
          <a:prstGeom prst="rect">
            <a:avLst/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CRISE</a:t>
            </a:r>
          </a:p>
        </p:txBody>
      </p:sp>
    </p:spTree>
    <p:extLst>
      <p:ext uri="{BB962C8B-B14F-4D97-AF65-F5344CB8AC3E}">
        <p14:creationId xmlns:p14="http://schemas.microsoft.com/office/powerpoint/2010/main" val="132691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357611" y="2096549"/>
            <a:ext cx="842877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Réseau ONDE : Observatoire National des Données sur les Etiages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Réseau assuré par l’OFB – Office Français pour la Biodiversité</a:t>
            </a:r>
          </a:p>
          <a:p>
            <a:pPr marL="0" lvl="1">
              <a:buSzPts val="1000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De mai à septembre autour du 25 de chaque mois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13</a:t>
            </a:fld>
            <a:endParaRPr lang="fr-FR" alt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89528-475A-25A0-46A4-C76FBD21C526}"/>
              </a:ext>
            </a:extLst>
          </p:cNvPr>
          <p:cNvSpPr/>
          <p:nvPr/>
        </p:nvSpPr>
        <p:spPr bwMode="auto">
          <a:xfrm>
            <a:off x="541538" y="1269507"/>
            <a:ext cx="2831977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RESEAU ONDE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D08D39-520F-4DDD-B396-AE181B341D5E}"/>
              </a:ext>
            </a:extLst>
          </p:cNvPr>
          <p:cNvSpPr/>
          <p:nvPr/>
        </p:nvSpPr>
        <p:spPr bwMode="auto">
          <a:xfrm>
            <a:off x="1624613" y="5078027"/>
            <a:ext cx="6161103" cy="13405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Réseau de connaissance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Aide à l’anticipation et à la gestion des situations de crise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77E43BE-8E08-AE40-2E26-51B43FADE246}"/>
              </a:ext>
            </a:extLst>
          </p:cNvPr>
          <p:cNvSpPr txBox="1">
            <a:spLocks/>
          </p:cNvSpPr>
          <p:nvPr/>
        </p:nvSpPr>
        <p:spPr>
          <a:xfrm>
            <a:off x="1257300" y="556824"/>
            <a:ext cx="7886700" cy="40011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Le suivi</a:t>
            </a:r>
          </a:p>
        </p:txBody>
      </p:sp>
    </p:spTree>
    <p:extLst>
      <p:ext uri="{BB962C8B-B14F-4D97-AF65-F5344CB8AC3E}">
        <p14:creationId xmlns:p14="http://schemas.microsoft.com/office/powerpoint/2010/main" val="29430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357611" y="2132060"/>
            <a:ext cx="8428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Gérées par la DREAL (direction régionale)</a:t>
            </a:r>
          </a:p>
          <a:p>
            <a:pPr marL="0" lvl="1">
              <a:buSzPts val="1000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Gérées par les agences de l’eau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14</a:t>
            </a:fld>
            <a:endParaRPr lang="fr-FR" alt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89528-475A-25A0-46A4-C76FBD21C526}"/>
              </a:ext>
            </a:extLst>
          </p:cNvPr>
          <p:cNvSpPr/>
          <p:nvPr/>
        </p:nvSpPr>
        <p:spPr bwMode="auto">
          <a:xfrm>
            <a:off x="541538" y="1269507"/>
            <a:ext cx="5033639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RESEAU DES STATIONS NATIONALES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D08D39-520F-4DDD-B396-AE181B341D5E}"/>
              </a:ext>
            </a:extLst>
          </p:cNvPr>
          <p:cNvSpPr/>
          <p:nvPr/>
        </p:nvSpPr>
        <p:spPr bwMode="auto">
          <a:xfrm>
            <a:off x="1257300" y="4438835"/>
            <a:ext cx="6161103" cy="13405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Réseau de connaissance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Aide à l’anticipation et à la gestion des situations de crise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77E43BE-8E08-AE40-2E26-51B43FADE246}"/>
              </a:ext>
            </a:extLst>
          </p:cNvPr>
          <p:cNvSpPr txBox="1">
            <a:spLocks/>
          </p:cNvSpPr>
          <p:nvPr/>
        </p:nvSpPr>
        <p:spPr>
          <a:xfrm>
            <a:off x="1257300" y="556824"/>
            <a:ext cx="7886700" cy="40011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Le suivi</a:t>
            </a:r>
          </a:p>
        </p:txBody>
      </p:sp>
    </p:spTree>
    <p:extLst>
      <p:ext uri="{BB962C8B-B14F-4D97-AF65-F5344CB8AC3E}">
        <p14:creationId xmlns:p14="http://schemas.microsoft.com/office/powerpoint/2010/main" val="27679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71E4618-6DD8-E5F3-20A1-20758443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sur le bassin de l’Automne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FBBFF71-0948-F50F-8310-612538BC9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910664-C981-7153-169C-1A917BBD28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E18AF56-AA13-4771-A5DA-7C7406737EC1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6348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Suivi de l’étiage mois par mois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16</a:t>
            </a:fld>
            <a:endParaRPr lang="fr-FR" altLang="fr-FR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43F98C3-8165-D59B-D8B8-D45E63BB0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2060" r="18191" b="6162"/>
          <a:stretch/>
        </p:blipFill>
        <p:spPr>
          <a:xfrm>
            <a:off x="-1" y="1078086"/>
            <a:ext cx="9144001" cy="52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3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Suivi de l’étiage mois par mois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17</a:t>
            </a:fld>
            <a:endParaRPr lang="fr-FR" altLang="fr-FR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43F98C3-8165-D59B-D8B8-D45E63BB0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80918" r="18191" b="6162"/>
          <a:stretch/>
        </p:blipFill>
        <p:spPr>
          <a:xfrm>
            <a:off x="-1" y="4110459"/>
            <a:ext cx="9144001" cy="823789"/>
          </a:xfrm>
          <a:prstGeom prst="rect">
            <a:avLst/>
          </a:prstGeom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79289121-7637-B30C-2EC7-418F88B59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2060" r="18191" b="48969"/>
          <a:stretch/>
        </p:blipFill>
        <p:spPr>
          <a:xfrm>
            <a:off x="0" y="1295638"/>
            <a:ext cx="9144001" cy="248485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C4051A3-68EB-FF03-89AC-5F8397EC7C65}"/>
              </a:ext>
            </a:extLst>
          </p:cNvPr>
          <p:cNvSpPr/>
          <p:nvPr/>
        </p:nvSpPr>
        <p:spPr bwMode="auto">
          <a:xfrm>
            <a:off x="328474" y="3117895"/>
            <a:ext cx="1145220" cy="710909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A8B6B0-89AC-CC0D-47F2-5A97F7BFD516}"/>
              </a:ext>
            </a:extLst>
          </p:cNvPr>
          <p:cNvSpPr txBox="1"/>
          <p:nvPr/>
        </p:nvSpPr>
        <p:spPr>
          <a:xfrm>
            <a:off x="1811044" y="5562362"/>
            <a:ext cx="512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Arrêté de restriction au bout d’un mois en seuil</a:t>
            </a:r>
          </a:p>
        </p:txBody>
      </p:sp>
    </p:spTree>
    <p:extLst>
      <p:ext uri="{BB962C8B-B14F-4D97-AF65-F5344CB8AC3E}">
        <p14:creationId xmlns:p14="http://schemas.microsoft.com/office/powerpoint/2010/main" val="121904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A5A840-3840-4238-9109-7493A334778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18</a:t>
            </a:fld>
            <a:endParaRPr lang="fr-FR" alt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4B5D8E-F1A6-454D-9D79-B374E6C8EEB3}"/>
              </a:ext>
            </a:extLst>
          </p:cNvPr>
          <p:cNvSpPr txBox="1"/>
          <p:nvPr/>
        </p:nvSpPr>
        <p:spPr>
          <a:xfrm>
            <a:off x="4149098" y="123979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46C0A"/>
                </a:solidFill>
              </a:rPr>
              <a:t>Global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5F6100EA-FA84-4270-8EC4-FB830337A952}"/>
              </a:ext>
            </a:extLst>
          </p:cNvPr>
          <p:cNvSpPr txBox="1">
            <a:spLocks/>
          </p:cNvSpPr>
          <p:nvPr/>
        </p:nvSpPr>
        <p:spPr>
          <a:xfrm>
            <a:off x="1104710" y="591975"/>
            <a:ext cx="7577328" cy="452120"/>
          </a:xfrm>
          <a:prstGeom prst="rect">
            <a:avLst/>
          </a:prstGeom>
        </p:spPr>
        <p:txBody>
          <a:bodyPr/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/>
              <a:t>Le bassin de l’Automne : les indicateurs de l’état des ressources en eau</a:t>
            </a:r>
          </a:p>
          <a:p>
            <a:pPr lvl="1"/>
            <a:endParaRPr lang="fr-FR" sz="1100" b="1" dirty="0"/>
          </a:p>
          <a:p>
            <a:pPr lvl="1"/>
            <a:endParaRPr lang="fr-FR" sz="11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2559AF5-7725-4DC2-9F06-04A0E1CD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" y="2141619"/>
            <a:ext cx="9144000" cy="4199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DAC482-CB76-41B2-8B25-C1A48948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6651"/>
            <a:ext cx="9144000" cy="4143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7EFDD4-45FB-0E8B-6ABD-9ED8D890F4D6}"/>
              </a:ext>
            </a:extLst>
          </p:cNvPr>
          <p:cNvSpPr txBox="1"/>
          <p:nvPr/>
        </p:nvSpPr>
        <p:spPr>
          <a:xfrm>
            <a:off x="1316140" y="4436828"/>
            <a:ext cx="651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2021 : année hydrologique et météorologique exceptionnelle</a:t>
            </a:r>
          </a:p>
        </p:txBody>
      </p:sp>
    </p:spTree>
    <p:extLst>
      <p:ext uri="{BB962C8B-B14F-4D97-AF65-F5344CB8AC3E}">
        <p14:creationId xmlns:p14="http://schemas.microsoft.com/office/powerpoint/2010/main" val="498084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357611" y="2096549"/>
            <a:ext cx="8428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3 stations : ru Coulant, ru Noir et ru Saint-Mard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De mai à septembre autour du 25 de chaque mois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19</a:t>
            </a:fld>
            <a:endParaRPr lang="fr-FR" alt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89528-475A-25A0-46A4-C76FBD21C526}"/>
              </a:ext>
            </a:extLst>
          </p:cNvPr>
          <p:cNvSpPr/>
          <p:nvPr/>
        </p:nvSpPr>
        <p:spPr bwMode="auto">
          <a:xfrm>
            <a:off x="541538" y="1269507"/>
            <a:ext cx="2831977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RESEAU ONDE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77E43BE-8E08-AE40-2E26-51B43FADE246}"/>
              </a:ext>
            </a:extLst>
          </p:cNvPr>
          <p:cNvSpPr txBox="1">
            <a:spLocks/>
          </p:cNvSpPr>
          <p:nvPr/>
        </p:nvSpPr>
        <p:spPr>
          <a:xfrm>
            <a:off x="1257300" y="556824"/>
            <a:ext cx="7886700" cy="40011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Le suivi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B7AE4E-1FFC-1204-9899-9D660CD5FE3B}"/>
              </a:ext>
            </a:extLst>
          </p:cNvPr>
          <p:cNvSpPr txBox="1"/>
          <p:nvPr/>
        </p:nvSpPr>
        <p:spPr>
          <a:xfrm>
            <a:off x="357611" y="4806860"/>
            <a:ext cx="8428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Saintines pour l’Automne</a:t>
            </a:r>
          </a:p>
          <a:p>
            <a:pPr marL="0" lvl="1">
              <a:buSzPts val="1000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Glaignes pour la Sainte-Marie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69ACFB-9C4E-1021-8EE0-78719A6DA50D}"/>
              </a:ext>
            </a:extLst>
          </p:cNvPr>
          <p:cNvSpPr/>
          <p:nvPr/>
        </p:nvSpPr>
        <p:spPr bwMode="auto">
          <a:xfrm>
            <a:off x="541538" y="3944307"/>
            <a:ext cx="5033639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RESEAU DES STATIONS NATIONALES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4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2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eaLnBrk="1" hangingPunct="1">
              <a:spcBef>
                <a:spcPts val="8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Nomination du secrétaire de séance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207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D9011FB-8CCE-61CC-314F-F1633D9A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2D8B7-4D76-9578-78CE-3FCC8097996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20</a:t>
            </a:fld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5BF3B-ED97-13BA-A393-869330A1A942}"/>
              </a:ext>
            </a:extLst>
          </p:cNvPr>
          <p:cNvSpPr/>
          <p:nvPr/>
        </p:nvSpPr>
        <p:spPr bwMode="auto">
          <a:xfrm>
            <a:off x="8691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https://www.ecologie.gouv.fr/secheresse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7FF0D31-03CB-1897-E932-6A8724D47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096" y="128641"/>
          <a:ext cx="1910236" cy="635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171756" imgH="20574000" progId="Acrobat.Document.DC">
                  <p:embed/>
                </p:oleObj>
              </mc:Choice>
              <mc:Fallback>
                <p:oleObj name="Acrobat Document" r:id="rId2" imgW="6171756" imgH="20574000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D7FF0D31-03CB-1897-E932-6A8724D47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91096" y="128641"/>
                        <a:ext cx="1910236" cy="6359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Espace réservé du contenu 7" descr="Informations avec un remplissage uni">
            <a:extLst>
              <a:ext uri="{FF2B5EF4-FFF2-40B4-BE49-F238E27FC236}">
                <a16:creationId xmlns:a16="http://schemas.microsoft.com/office/drawing/2014/main" id="{2B50A569-0C77-462A-6093-C5CD2CF4A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0163" y="644013"/>
            <a:ext cx="1558353" cy="155835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5ACE83-82F6-7375-5927-2FACC6C9DB23}"/>
              </a:ext>
            </a:extLst>
          </p:cNvPr>
          <p:cNvSpPr/>
          <p:nvPr/>
        </p:nvSpPr>
        <p:spPr bwMode="auto">
          <a:xfrm>
            <a:off x="1309022" y="4743160"/>
            <a:ext cx="5837795" cy="15583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Kit de communication du ministère à télécharger :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Vidéo</a:t>
            </a: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Plaquettes</a:t>
            </a:r>
          </a:p>
          <a:p>
            <a:pPr marL="285750" marR="0" indent="-28575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infographies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2793E6-DD08-7E77-BC5F-562A2C922859}"/>
              </a:ext>
            </a:extLst>
          </p:cNvPr>
          <p:cNvSpPr txBox="1"/>
          <p:nvPr/>
        </p:nvSpPr>
        <p:spPr>
          <a:xfrm>
            <a:off x="2016979" y="6331788"/>
            <a:ext cx="460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https://www.ecologie.gouv.fr/secheresse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CD003-A6BB-F7EC-20C4-A53366F34903}"/>
              </a:ext>
            </a:extLst>
          </p:cNvPr>
          <p:cNvSpPr/>
          <p:nvPr/>
        </p:nvSpPr>
        <p:spPr bwMode="auto">
          <a:xfrm>
            <a:off x="145755" y="3308230"/>
            <a:ext cx="4172760" cy="10120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Site grand public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PROPLUVIA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E7329E8-E96D-D7EA-85C2-72C07E8E8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815"/>
          <a:stretch/>
        </p:blipFill>
        <p:spPr>
          <a:xfrm>
            <a:off x="145755" y="159785"/>
            <a:ext cx="4838330" cy="28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D9011FB-8CCE-61CC-314F-F1633D9A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5BF3B-ED97-13BA-A393-869330A1A942}"/>
              </a:ext>
            </a:extLst>
          </p:cNvPr>
          <p:cNvSpPr/>
          <p:nvPr/>
        </p:nvSpPr>
        <p:spPr bwMode="auto">
          <a:xfrm>
            <a:off x="8691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https://www.ecologie.gouv.fr/secheresse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2D8B7-4D76-9578-78CE-3FCC8097996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21</a:t>
            </a:fld>
            <a:endParaRPr lang="fr-FR" alt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E7329E8-E96D-D7EA-85C2-72C07E8E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" r="57108"/>
          <a:stretch/>
        </p:blipFill>
        <p:spPr>
          <a:xfrm>
            <a:off x="292963" y="189310"/>
            <a:ext cx="8393837" cy="63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8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6E275A-51EC-5E5F-0894-C6AD1487A528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https://www.ecologie.gouv.fr/secheresse</a:t>
            </a:r>
          </a:p>
        </p:txBody>
      </p:sp>
      <p:pic>
        <p:nvPicPr>
          <p:cNvPr id="3" name="Espace réservé du contenu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372438-E3A6-2C8C-8D97-6BAEB33A0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3286" b="3192"/>
          <a:stretch/>
        </p:blipFill>
        <p:spPr>
          <a:xfrm>
            <a:off x="83911" y="54904"/>
            <a:ext cx="4857762" cy="684947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C0DB5A-C3C7-BF78-63A8-A6E0230BA8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E18AF56-AA13-4771-A5DA-7C7406737EC1}" type="slidenum">
              <a:rPr lang="fr-FR" altLang="fr-FR" smtClean="0"/>
              <a:pPr/>
              <a:t>22</a:t>
            </a:fld>
            <a:endParaRPr lang="fr-FR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D7E703-E8BD-70C5-440A-ECDD4D374793}"/>
              </a:ext>
            </a:extLst>
          </p:cNvPr>
          <p:cNvSpPr txBox="1"/>
          <p:nvPr/>
        </p:nvSpPr>
        <p:spPr>
          <a:xfrm>
            <a:off x="5625494" y="830660"/>
            <a:ext cx="269375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Protéger les cours d’eau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C458D4-47A2-0C6D-7500-470288E96C29}"/>
              </a:ext>
            </a:extLst>
          </p:cNvPr>
          <p:cNvSpPr txBox="1"/>
          <p:nvPr/>
        </p:nvSpPr>
        <p:spPr>
          <a:xfrm>
            <a:off x="4994824" y="2205403"/>
            <a:ext cx="40960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Préserver la biodiversité des milieux aquatiques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36FD1C-3E45-5DCB-2206-EB5CE875142A}"/>
              </a:ext>
            </a:extLst>
          </p:cNvPr>
          <p:cNvSpPr txBox="1"/>
          <p:nvPr/>
        </p:nvSpPr>
        <p:spPr>
          <a:xfrm>
            <a:off x="5671976" y="3479643"/>
            <a:ext cx="30148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Protéger les zones humides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ED0DF6-0F3A-30A3-6699-D43D7BADA386}"/>
              </a:ext>
            </a:extLst>
          </p:cNvPr>
          <p:cNvSpPr txBox="1"/>
          <p:nvPr/>
        </p:nvSpPr>
        <p:spPr>
          <a:xfrm>
            <a:off x="5248369" y="4733971"/>
            <a:ext cx="372714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Préserver les nappes d’eau souterraines, nos seuls réservoirs</a:t>
            </a:r>
          </a:p>
        </p:txBody>
      </p:sp>
    </p:spTree>
    <p:extLst>
      <p:ext uri="{BB962C8B-B14F-4D97-AF65-F5344CB8AC3E}">
        <p14:creationId xmlns:p14="http://schemas.microsoft.com/office/powerpoint/2010/main" val="6462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258023" y="1221928"/>
            <a:ext cx="842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Juin 2019 : Ru Saint-Mard</a:t>
            </a: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0"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Mortalité piscicole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Assecs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23</a:t>
            </a:fld>
            <a:endParaRPr lang="fr-FR" altLang="fr-FR"/>
          </a:p>
        </p:txBody>
      </p:sp>
      <p:pic>
        <p:nvPicPr>
          <p:cNvPr id="7" name="Image 6" descr="Une image contenant herbe, extérieur, arbre, terrain&#10;&#10;Description générée automatiquement">
            <a:extLst>
              <a:ext uri="{FF2B5EF4-FFF2-40B4-BE49-F238E27FC236}">
                <a16:creationId xmlns:a16="http://schemas.microsoft.com/office/drawing/2014/main" id="{22411B13-5D79-CC6D-6D5F-EF1EF6E11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72" y="0"/>
            <a:ext cx="5105828" cy="3829371"/>
          </a:xfrm>
          <a:prstGeom prst="rect">
            <a:avLst/>
          </a:prstGeom>
        </p:spPr>
      </p:pic>
      <p:pic>
        <p:nvPicPr>
          <p:cNvPr id="9" name="Image 8" descr="Une image contenant herbe, extérieur, arbre, plante&#10;&#10;Description générée automatiquement">
            <a:extLst>
              <a:ext uri="{FF2B5EF4-FFF2-40B4-BE49-F238E27FC236}">
                <a16:creationId xmlns:a16="http://schemas.microsoft.com/office/drawing/2014/main" id="{3A8052E6-77D9-E725-4C5D-FAC5DBAE3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450"/>
            <a:ext cx="5416732" cy="40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8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71E4618-6DD8-E5F3-20A1-20758443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68309"/>
            <a:ext cx="7886700" cy="3482580"/>
          </a:xfrm>
        </p:spPr>
        <p:txBody>
          <a:bodyPr>
            <a:normAutofit/>
          </a:bodyPr>
          <a:lstStyle/>
          <a:p>
            <a:r>
              <a:rPr lang="fr-FR" dirty="0"/>
              <a:t>Valorisation du plan d’actions de l’aire d’alimentation de captage Vauciennes – Vaumoise 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Présentation du stage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910664-C981-7153-169C-1A917BBD28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E18AF56-AA13-4771-A5DA-7C7406737EC1}" type="slidenum">
              <a:rPr lang="fr-FR" altLang="fr-FR" smtClean="0"/>
              <a:pPr/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049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25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Avancement sur la construction de la stratégie pour l’entretien des rivières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170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6C5C83-D4BC-E6C5-1A3A-FC5A01B1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21" y="2019424"/>
            <a:ext cx="8224838" cy="52911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Entretien : </a:t>
            </a:r>
            <a:r>
              <a:rPr lang="fr-FR" dirty="0">
                <a:solidFill>
                  <a:schemeClr val="accent6"/>
                </a:solidFill>
              </a:rPr>
              <a:t>code de l’environnement</a:t>
            </a:r>
            <a:r>
              <a:rPr lang="fr-FR" sz="2800" dirty="0">
                <a:solidFill>
                  <a:srgbClr val="000000"/>
                </a:solidFill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(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Articles L 215-14 à 16 du Code de l’Environnement)</a:t>
            </a:r>
            <a:endParaRPr lang="fr-FR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FR" dirty="0"/>
              <a:t>A la charge des riverains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Entretien : </a:t>
            </a:r>
            <a:r>
              <a:rPr lang="fr-FR" dirty="0">
                <a:solidFill>
                  <a:schemeClr val="accent6"/>
                </a:solidFill>
              </a:rPr>
              <a:t>compétence GEMA (mission n°2)</a:t>
            </a:r>
          </a:p>
          <a:p>
            <a:pPr marL="0" indent="0">
              <a:buNone/>
            </a:pPr>
            <a:r>
              <a:rPr lang="fr-FR" dirty="0"/>
              <a:t>A la charge de la structure compétente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30A738-E7D6-AE29-D905-1A7B620B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 pour l’entretien des rivières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DCB28-F9C9-7B84-FABE-243EC223B07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26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27FE6-8FA8-E67B-B904-B5E91A330FB2}"/>
              </a:ext>
            </a:extLst>
          </p:cNvPr>
          <p:cNvSpPr/>
          <p:nvPr/>
        </p:nvSpPr>
        <p:spPr bwMode="auto">
          <a:xfrm>
            <a:off x="292963" y="1331720"/>
            <a:ext cx="3755255" cy="4705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Entretien, de quoi parle t-on ?</a:t>
            </a:r>
          </a:p>
        </p:txBody>
      </p:sp>
    </p:spTree>
    <p:extLst>
      <p:ext uri="{BB962C8B-B14F-4D97-AF65-F5344CB8AC3E}">
        <p14:creationId xmlns:p14="http://schemas.microsoft.com/office/powerpoint/2010/main" val="30570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6C5C83-D4BC-E6C5-1A3A-FC5A01B1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82" y="2617720"/>
            <a:ext cx="8224838" cy="350685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>
                <a:solidFill>
                  <a:schemeClr val="accent6"/>
                </a:solidFill>
              </a:rPr>
              <a:t>Entretien régulier : </a:t>
            </a:r>
          </a:p>
          <a:p>
            <a:pPr marL="0" indent="0">
              <a:buNone/>
            </a:pPr>
            <a:r>
              <a:rPr lang="fr-FR" dirty="0"/>
              <a:t>à la charge des riverains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>
                <a:solidFill>
                  <a:schemeClr val="accent6"/>
                </a:solidFill>
              </a:rPr>
              <a:t>Entretien structurant :</a:t>
            </a:r>
          </a:p>
          <a:p>
            <a:pPr marL="0" indent="0">
              <a:buNone/>
            </a:pPr>
            <a:r>
              <a:rPr lang="fr-FR" dirty="0"/>
              <a:t>À la charge de la structure compétente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30A738-E7D6-AE29-D905-1A7B620B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 pour l’entretien des rivières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DCB28-F9C9-7B84-FABE-243EC223B07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27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27FE6-8FA8-E67B-B904-B5E91A330FB2}"/>
              </a:ext>
            </a:extLst>
          </p:cNvPr>
          <p:cNvSpPr/>
          <p:nvPr/>
        </p:nvSpPr>
        <p:spPr bwMode="auto">
          <a:xfrm>
            <a:off x="292963" y="1331720"/>
            <a:ext cx="3755255" cy="4705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Entretien, de quoi parle t-on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BA194D-E5AB-E9C7-C378-236F4801A706}"/>
              </a:ext>
            </a:extLst>
          </p:cNvPr>
          <p:cNvSpPr txBox="1"/>
          <p:nvPr/>
        </p:nvSpPr>
        <p:spPr>
          <a:xfrm>
            <a:off x="154759" y="6137345"/>
            <a:ext cx="7045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Cas du SAGEBA : 1 fois / tronçon tous les 5 ans lors du PPRE</a:t>
            </a:r>
          </a:p>
          <a:p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4B86A5-8F2E-5126-29C3-5D3096C5F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43407" r="5234" b="16729"/>
          <a:stretch/>
        </p:blipFill>
        <p:spPr bwMode="auto">
          <a:xfrm>
            <a:off x="4288859" y="1331719"/>
            <a:ext cx="4538207" cy="1730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00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6C5C83-D4BC-E6C5-1A3A-FC5A01B1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34" y="2688741"/>
            <a:ext cx="8224838" cy="290856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Lorsque la taxe GEMA est levée, le riverain n’est plus chargé de réaliser son entretien par ses propres moyens financiers.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Pourquoi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30A738-E7D6-AE29-D905-1A7B620B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 pour l’entretien des rivières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1DCB28-F9C9-7B84-FABE-243EC223B07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28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27FE6-8FA8-E67B-B904-B5E91A330FB2}"/>
              </a:ext>
            </a:extLst>
          </p:cNvPr>
          <p:cNvSpPr/>
          <p:nvPr/>
        </p:nvSpPr>
        <p:spPr bwMode="auto">
          <a:xfrm>
            <a:off x="292963" y="1331720"/>
            <a:ext cx="3755255" cy="4705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Entretien, qui fait quoi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BA194D-E5AB-E9C7-C378-236F4801A706}"/>
              </a:ext>
            </a:extLst>
          </p:cNvPr>
          <p:cNvSpPr txBox="1"/>
          <p:nvPr/>
        </p:nvSpPr>
        <p:spPr>
          <a:xfrm>
            <a:off x="546133" y="5764638"/>
            <a:ext cx="8597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Il paye la taxe GEMA qui l’englobe (missions n°2 de la GEMA)</a:t>
            </a:r>
          </a:p>
          <a:p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4B86A5-8F2E-5126-29C3-5D3096C5F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43407" r="5234" b="16729"/>
          <a:stretch/>
        </p:blipFill>
        <p:spPr bwMode="auto">
          <a:xfrm>
            <a:off x="4288859" y="1331719"/>
            <a:ext cx="4538207" cy="1730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phique 7" descr="Aide avec un remplissage uni">
            <a:extLst>
              <a:ext uri="{FF2B5EF4-FFF2-40B4-BE49-F238E27FC236}">
                <a16:creationId xmlns:a16="http://schemas.microsoft.com/office/drawing/2014/main" id="{F5905C1E-935D-49D1-F46D-4852510F3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6337" y="4220584"/>
            <a:ext cx="1180729" cy="11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CFFBCD1-774F-DBD5-FCBC-3455B8E6F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837278"/>
            <a:ext cx="8224838" cy="178428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2"/>
                </a:solidFill>
              </a:rPr>
              <a:t>1. Courrier</a:t>
            </a:r>
          </a:p>
          <a:p>
            <a:pPr marL="457200" lvl="1" indent="0">
              <a:buNone/>
            </a:pPr>
            <a:r>
              <a:rPr lang="fr-FR" sz="1600" dirty="0"/>
              <a:t>	- à chaque riverain du bassin (linéaire &gt; 20m)</a:t>
            </a:r>
          </a:p>
          <a:p>
            <a:pPr marL="457200" lvl="1" indent="0">
              <a:buNone/>
            </a:pPr>
            <a:r>
              <a:rPr lang="fr-FR" sz="1600" dirty="0"/>
              <a:t>	- différent pour l’ARC et CCPV/CCRV</a:t>
            </a:r>
          </a:p>
          <a:p>
            <a:pPr marL="457200" lvl="1" indent="0">
              <a:buNone/>
            </a:pPr>
            <a:r>
              <a:rPr lang="fr-FR" sz="1600" dirty="0"/>
              <a:t>	- en septembre</a:t>
            </a:r>
          </a:p>
          <a:p>
            <a:pPr marL="457200" lvl="1" indent="0">
              <a:buNone/>
            </a:pPr>
            <a:r>
              <a:rPr lang="fr-FR" sz="1600" dirty="0"/>
              <a:t>	- avec proposition de date de rencontre</a:t>
            </a:r>
          </a:p>
          <a:p>
            <a:pPr marL="457200" lvl="1" indent="0">
              <a:buNone/>
            </a:pPr>
            <a:r>
              <a:rPr lang="fr-FR" sz="1600" dirty="0"/>
              <a:t>	- Une plaquette descriptive de l’entretien</a:t>
            </a:r>
          </a:p>
          <a:p>
            <a:pPr marL="457200" lvl="1" indent="0">
              <a:buNone/>
            </a:pPr>
            <a:r>
              <a:rPr lang="fr-FR" sz="1600" dirty="0"/>
              <a:t>	</a:t>
            </a: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643919-24D9-7A18-5BD3-1DF2C576FBE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29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F73AC-410E-8C65-8B97-B60D3B5F9A67}"/>
              </a:ext>
            </a:extLst>
          </p:cNvPr>
          <p:cNvSpPr/>
          <p:nvPr/>
        </p:nvSpPr>
        <p:spPr bwMode="auto">
          <a:xfrm>
            <a:off x="292963" y="1331720"/>
            <a:ext cx="3755255" cy="4705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 DU SAGEBA</a:t>
            </a:r>
          </a:p>
        </p:txBody>
      </p:sp>
      <p:pic>
        <p:nvPicPr>
          <p:cNvPr id="10" name="Graphique 9" descr="Coche avec un remplissage uni">
            <a:extLst>
              <a:ext uri="{FF2B5EF4-FFF2-40B4-BE49-F238E27FC236}">
                <a16:creationId xmlns:a16="http://schemas.microsoft.com/office/drawing/2014/main" id="{563B7D1E-60F1-19BC-D549-C2C4246C4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4519" y="2122300"/>
            <a:ext cx="1326888" cy="1326888"/>
          </a:xfrm>
          <a:prstGeom prst="rect">
            <a:avLst/>
          </a:prstGeom>
        </p:spPr>
      </p:pic>
      <p:sp>
        <p:nvSpPr>
          <p:cNvPr id="12" name="Titre 2">
            <a:extLst>
              <a:ext uri="{FF2B5EF4-FFF2-40B4-BE49-F238E27FC236}">
                <a16:creationId xmlns:a16="http://schemas.microsoft.com/office/drawing/2014/main" id="{7ADF7D5E-8534-2A3F-C0AC-C1B54046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677863"/>
            <a:ext cx="7886700" cy="285750"/>
          </a:xfrm>
        </p:spPr>
        <p:txBody>
          <a:bodyPr/>
          <a:lstStyle/>
          <a:p>
            <a:r>
              <a:rPr lang="fr-FR" dirty="0"/>
              <a:t>Stratégie pour l’entretien des rivières</a:t>
            </a:r>
          </a:p>
        </p:txBody>
      </p:sp>
    </p:spTree>
    <p:extLst>
      <p:ext uri="{BB962C8B-B14F-4D97-AF65-F5344CB8AC3E}">
        <p14:creationId xmlns:p14="http://schemas.microsoft.com/office/powerpoint/2010/main" val="19910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75500A3-68D7-046A-8E6C-E38D1A74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Ordre du jour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</a:t>
            </a:fld>
            <a:endParaRPr lang="fr-FR" alt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ED530B-E268-2EC8-268C-7091C9D4BE52}"/>
              </a:ext>
            </a:extLst>
          </p:cNvPr>
          <p:cNvSpPr txBox="1"/>
          <p:nvPr/>
        </p:nvSpPr>
        <p:spPr>
          <a:xfrm>
            <a:off x="628650" y="1088572"/>
            <a:ext cx="78867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Bef>
                <a:spcPts val="305"/>
              </a:spcBef>
              <a:buSzPts val="950"/>
              <a:buFont typeface="+mj-lt"/>
              <a:buAutoNum type="arabicPeriod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Validation du procès-verbal du 22 mars 2022</a:t>
            </a:r>
          </a:p>
          <a:p>
            <a:pPr marL="751840" indent="-229235">
              <a:spcBef>
                <a:spcPts val="305"/>
              </a:spcBef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 </a:t>
            </a:r>
          </a:p>
          <a:p>
            <a:pPr lvl="0" defTabSz="269875">
              <a:spcBef>
                <a:spcPts val="305"/>
              </a:spcBef>
              <a:buSzPts val="950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2.	Echanges avec l’équipe technique : </a:t>
            </a:r>
          </a:p>
          <a:p>
            <a:pPr marL="742950" lvl="1" indent="-285750">
              <a:spcBef>
                <a:spcPts val="3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Tendances climatiques pour l’été 2022 &amp; bilan sur le bassin de l’Automne</a:t>
            </a:r>
          </a:p>
          <a:p>
            <a:pPr marL="742950" lvl="1" indent="-285750">
              <a:spcBef>
                <a:spcPts val="3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La valorisation du plan d’actions de l’aire d’alimentation de captage Vauciennes – Vaumoise : présentation du stage</a:t>
            </a:r>
          </a:p>
          <a:p>
            <a:pPr marL="742950" lvl="1" indent="-285750">
              <a:spcBef>
                <a:spcPts val="30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lvl="0" defTabSz="269875">
              <a:spcBef>
                <a:spcPts val="305"/>
              </a:spcBef>
              <a:buSzPts val="950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3.	Avancement stratégie entretien rivière</a:t>
            </a:r>
          </a:p>
          <a:p>
            <a:pPr lvl="0" defTabSz="269875">
              <a:spcBef>
                <a:spcPts val="305"/>
              </a:spcBef>
              <a:buSzPts val="950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4.	Etat des travaux rivières et zones humides pour la tranche 1 du PPRE 2022-2026</a:t>
            </a:r>
          </a:p>
          <a:p>
            <a:pPr lvl="0" defTabSz="269875">
              <a:spcBef>
                <a:spcPts val="305"/>
              </a:spcBef>
              <a:buSzPts val="950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5.	Point sur l’étude faune – flore pour les travaux de la tranche 1 du PPRE 2022-2026</a:t>
            </a:r>
          </a:p>
          <a:p>
            <a:pPr marL="751840" indent="-229235">
              <a:spcBef>
                <a:spcPts val="305"/>
              </a:spcBef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 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Information sur le renouvellement des postes « animateur aire d’alimentation de captage &amp; protection des ressources en eau souterraine et « animateur zones humides &amp; données »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Avancement sur les finances analytiques du SAGEBA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Avancement sur la stratégie politique &amp; financière du SAGEBA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DBM GIEE 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DBM transferts dépenses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DBM imprévus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DBM travaux Sainte Marie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Prochains rendez-vous</a:t>
            </a: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endParaRPr lang="fr-FR" sz="1100" dirty="0">
              <a:solidFill>
                <a:srgbClr val="103475"/>
              </a:solidFill>
              <a:latin typeface="Calibri" panose="020F0502020204030204" pitchFamily="34" charset="0"/>
            </a:endParaRPr>
          </a:p>
          <a:p>
            <a:pPr marL="228600" lvl="0" indent="-228600" defTabSz="269875">
              <a:spcBef>
                <a:spcPts val="305"/>
              </a:spcBef>
              <a:buSzPts val="950"/>
              <a:buAutoNum type="arabicPeriod" startAt="6"/>
            </a:pPr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Questions diverses</a:t>
            </a:r>
          </a:p>
          <a:p>
            <a:r>
              <a:rPr lang="fr-FR" sz="1100" dirty="0">
                <a:solidFill>
                  <a:srgbClr val="103475"/>
                </a:solidFill>
                <a:latin typeface="Calibri" panose="020F0502020204030204" pitchFamily="34" charset="0"/>
              </a:rPr>
              <a:t> </a:t>
            </a:r>
          </a:p>
          <a:p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75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643919-24D9-7A18-5BD3-1DF2C576FBE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30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F73AC-410E-8C65-8B97-B60D3B5F9A67}"/>
              </a:ext>
            </a:extLst>
          </p:cNvPr>
          <p:cNvSpPr/>
          <p:nvPr/>
        </p:nvSpPr>
        <p:spPr bwMode="auto">
          <a:xfrm>
            <a:off x="292963" y="1331720"/>
            <a:ext cx="3755255" cy="4705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 DU SAGEBA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3B3FBDEE-D0A0-C38D-C8C6-E1B011DA3C95}"/>
              </a:ext>
            </a:extLst>
          </p:cNvPr>
          <p:cNvSpPr txBox="1">
            <a:spLocks/>
          </p:cNvSpPr>
          <p:nvPr/>
        </p:nvSpPr>
        <p:spPr bwMode="auto">
          <a:xfrm>
            <a:off x="292963" y="2004012"/>
            <a:ext cx="8778536" cy="26342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chemeClr val="accent2"/>
                </a:solidFill>
              </a:rPr>
              <a:t>2. Rencontre des riverains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dates septembre / octobre / novembre 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format 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contenu : Pourquoi faire ? 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	Expliquez aux riverains comment entretenir leur rivière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	</a:t>
            </a:r>
            <a:r>
              <a:rPr lang="fr-FR" sz="1600" dirty="0" err="1"/>
              <a:t>Co-construire</a:t>
            </a:r>
            <a:r>
              <a:rPr lang="fr-FR" sz="1600" dirty="0"/>
              <a:t> une solution pour le paiement de l’entretien par les riverains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	Les deux ? 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</a:t>
            </a:r>
          </a:p>
          <a:p>
            <a:pPr marL="457200" lvl="1" indent="0">
              <a:buFont typeface="Arial" charset="0"/>
              <a:buNone/>
            </a:pPr>
            <a:endParaRPr lang="fr-FR" sz="1600" dirty="0"/>
          </a:p>
        </p:txBody>
      </p:sp>
      <p:pic>
        <p:nvPicPr>
          <p:cNvPr id="8" name="Graphique 7" descr="Aide avec un remplissage uni">
            <a:extLst>
              <a:ext uri="{FF2B5EF4-FFF2-40B4-BE49-F238E27FC236}">
                <a16:creationId xmlns:a16="http://schemas.microsoft.com/office/drawing/2014/main" id="{2F1DD5AC-4A08-002C-75D3-A1693FE5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1549" y="2105431"/>
            <a:ext cx="1529488" cy="1529488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C93A3A1E-C8D7-01A1-8758-3BE8BA5E5AB0}"/>
              </a:ext>
            </a:extLst>
          </p:cNvPr>
          <p:cNvSpPr txBox="1">
            <a:spLocks/>
          </p:cNvSpPr>
          <p:nvPr/>
        </p:nvSpPr>
        <p:spPr bwMode="auto">
          <a:xfrm>
            <a:off x="274977" y="4455584"/>
            <a:ext cx="8778536" cy="2291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solidFill>
                  <a:schemeClr val="accent2"/>
                </a:solidFill>
              </a:rPr>
              <a:t>3. Organisation de la réalisation et du financement de l’entretien par le SAGEBA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Quelle stratégie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Spécificité pour l’ARC ? (taxe GEMA levée) 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Mais suffisante pour l’entretien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Spécificité pour la CCPV / CCRV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- Critère pour le calcul des cotisations GEMA ?</a:t>
            </a:r>
          </a:p>
          <a:p>
            <a:pPr marL="457200" lvl="1" indent="0">
              <a:buFont typeface="Arial" charset="0"/>
              <a:buNone/>
            </a:pPr>
            <a:r>
              <a:rPr lang="fr-FR" sz="1600" dirty="0"/>
              <a:t>		</a:t>
            </a:r>
          </a:p>
        </p:txBody>
      </p:sp>
      <p:pic>
        <p:nvPicPr>
          <p:cNvPr id="12" name="Graphique 11" descr="Aide avec un remplissage uni">
            <a:extLst>
              <a:ext uri="{FF2B5EF4-FFF2-40B4-BE49-F238E27FC236}">
                <a16:creationId xmlns:a16="http://schemas.microsoft.com/office/drawing/2014/main" id="{D83AC04C-279E-2856-DA5B-374A612BB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1549" y="4927896"/>
            <a:ext cx="1529488" cy="1529488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F1B9A554-7659-6C29-1DC0-88733BF8A541}"/>
              </a:ext>
            </a:extLst>
          </p:cNvPr>
          <p:cNvSpPr txBox="1">
            <a:spLocks/>
          </p:cNvSpPr>
          <p:nvPr/>
        </p:nvSpPr>
        <p:spPr bwMode="auto">
          <a:xfrm>
            <a:off x="1166813" y="648869"/>
            <a:ext cx="788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Stratégie pour l’entretien des rivières</a:t>
            </a:r>
          </a:p>
        </p:txBody>
      </p:sp>
    </p:spTree>
    <p:extLst>
      <p:ext uri="{BB962C8B-B14F-4D97-AF65-F5344CB8AC3E}">
        <p14:creationId xmlns:p14="http://schemas.microsoft.com/office/powerpoint/2010/main" val="333289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31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Etat des travaux rivières et zones humides pour la tranche 1 du PPRE 2022-2026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103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9594F2-A124-D655-6925-6AA08B14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3800"/>
            <a:ext cx="8224838" cy="1623291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>
                <a:solidFill>
                  <a:schemeClr val="accent6"/>
                </a:solidFill>
              </a:rPr>
              <a:t>Freins réglementaires :</a:t>
            </a:r>
          </a:p>
          <a:p>
            <a:pPr>
              <a:buFontTx/>
              <a:buChar char="-"/>
            </a:pPr>
            <a:r>
              <a:rPr lang="fr-FR" sz="2000" dirty="0"/>
              <a:t>Délais jusqu’au 15 octobre</a:t>
            </a:r>
          </a:p>
          <a:p>
            <a:pPr>
              <a:buFontTx/>
              <a:buChar char="-"/>
            </a:pPr>
            <a:r>
              <a:rPr lang="fr-FR" sz="2000" dirty="0"/>
              <a:t>Absence de DIG* + délai d’instruction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942F43B-3A8E-46FB-7706-E6FC5C05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2022 du PPRE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92757E-AC6B-4330-09C4-8C1E2A6053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32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BF3345-7FE1-4600-5F16-82C0422B151F}"/>
              </a:ext>
            </a:extLst>
          </p:cNvPr>
          <p:cNvSpPr txBox="1"/>
          <p:nvPr/>
        </p:nvSpPr>
        <p:spPr>
          <a:xfrm>
            <a:off x="5129041" y="1009134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*DIG : Déclaration d’Intérêt Général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6778AAD-4ABB-FB0C-22A3-5C2167FE92D6}"/>
              </a:ext>
            </a:extLst>
          </p:cNvPr>
          <p:cNvSpPr txBox="1">
            <a:spLocks/>
          </p:cNvSpPr>
          <p:nvPr/>
        </p:nvSpPr>
        <p:spPr bwMode="auto">
          <a:xfrm>
            <a:off x="457200" y="2520584"/>
            <a:ext cx="8224838" cy="20393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2000" b="1" dirty="0">
                <a:solidFill>
                  <a:schemeClr val="accent6"/>
                </a:solidFill>
              </a:rPr>
              <a:t>Freins techniques : </a:t>
            </a:r>
          </a:p>
          <a:p>
            <a:pPr>
              <a:buFontTx/>
              <a:buChar char="-"/>
            </a:pPr>
            <a:r>
              <a:rPr lang="fr-FR" sz="2000" dirty="0"/>
              <a:t>Résultats de l’étude faune flore : fin août</a:t>
            </a:r>
          </a:p>
          <a:p>
            <a:pPr>
              <a:buFontTx/>
              <a:buChar char="-"/>
            </a:pPr>
            <a:r>
              <a:rPr lang="fr-FR" sz="2000" dirty="0"/>
              <a:t>Selon les résultats, demande de dérogations aux services de l’Etat : 3 mois d’instructions</a:t>
            </a:r>
          </a:p>
          <a:p>
            <a:pPr>
              <a:buFontTx/>
              <a:buChar char="-"/>
            </a:pPr>
            <a:r>
              <a:rPr lang="fr-FR" sz="2000" dirty="0"/>
              <a:t>Pré résultats : espèces protégées / patrimoniales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DA564B8-BCCF-8196-5AA8-2762F52ADD1C}"/>
              </a:ext>
            </a:extLst>
          </p:cNvPr>
          <p:cNvSpPr txBox="1">
            <a:spLocks/>
          </p:cNvSpPr>
          <p:nvPr/>
        </p:nvSpPr>
        <p:spPr bwMode="auto">
          <a:xfrm>
            <a:off x="350668" y="4763013"/>
            <a:ext cx="8224838" cy="20393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2000" b="1" dirty="0">
                <a:solidFill>
                  <a:schemeClr val="accent6"/>
                </a:solidFill>
              </a:rPr>
              <a:t>Freins marchés publics</a:t>
            </a:r>
          </a:p>
          <a:p>
            <a:pPr>
              <a:buFontTx/>
              <a:buChar char="-"/>
            </a:pPr>
            <a:r>
              <a:rPr lang="fr-FR" sz="2000" dirty="0"/>
              <a:t>Marché public pour la réalisation des travaux initialement prévu</a:t>
            </a:r>
          </a:p>
          <a:p>
            <a:pPr>
              <a:buFontTx/>
              <a:buChar char="-"/>
            </a:pPr>
            <a:r>
              <a:rPr lang="fr-FR" sz="2000" dirty="0"/>
              <a:t>3 000€ pour la recharge des cours d’eau pour l’écrevisse</a:t>
            </a:r>
          </a:p>
          <a:p>
            <a:pPr>
              <a:buFontTx/>
              <a:buChar char="-"/>
            </a:pPr>
            <a:r>
              <a:rPr lang="fr-FR" sz="2000" dirty="0"/>
              <a:t>&gt;25 000€ en option, levée au dernier moment selon les retours de l’étude faune – flore + la réglementation</a:t>
            </a:r>
          </a:p>
          <a:p>
            <a:pPr>
              <a:buFontTx/>
              <a:buChar char="-"/>
            </a:pPr>
            <a:r>
              <a:rPr lang="fr-FR" sz="2000" dirty="0"/>
              <a:t>Si juste la recharge : non subventionné</a:t>
            </a:r>
          </a:p>
        </p:txBody>
      </p:sp>
    </p:spTree>
    <p:extLst>
      <p:ext uri="{BB962C8B-B14F-4D97-AF65-F5344CB8AC3E}">
        <p14:creationId xmlns:p14="http://schemas.microsoft.com/office/powerpoint/2010/main" val="29061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95DD9-0ACB-23BC-940C-8570119F96A2}"/>
              </a:ext>
            </a:extLst>
          </p:cNvPr>
          <p:cNvSpPr/>
          <p:nvPr/>
        </p:nvSpPr>
        <p:spPr bwMode="auto">
          <a:xfrm>
            <a:off x="150920" y="3850234"/>
            <a:ext cx="8682362" cy="250784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69EF9A-C136-6420-59F1-F036EA8EE3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33</a:t>
            </a:fld>
            <a:endParaRPr lang="fr-FR" altLang="fr-FR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1BE950EE-5D9B-8B28-090B-D9379AA5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677863"/>
            <a:ext cx="7886700" cy="285750"/>
          </a:xfrm>
        </p:spPr>
        <p:txBody>
          <a:bodyPr/>
          <a:lstStyle/>
          <a:p>
            <a:r>
              <a:rPr lang="fr-FR" dirty="0"/>
              <a:t>Travaux 2022 du PPRE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461611-6182-8A93-DC1C-335DE15B921E}"/>
              </a:ext>
            </a:extLst>
          </p:cNvPr>
          <p:cNvSpPr txBox="1"/>
          <p:nvPr/>
        </p:nvSpPr>
        <p:spPr>
          <a:xfrm>
            <a:off x="477998" y="1877754"/>
            <a:ext cx="481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Choix 1 : report des travaux rivières et zones humides 2022 à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063C4A-664B-4B06-6A64-D97E8151EF4B}"/>
              </a:ext>
            </a:extLst>
          </p:cNvPr>
          <p:cNvSpPr txBox="1"/>
          <p:nvPr/>
        </p:nvSpPr>
        <p:spPr>
          <a:xfrm>
            <a:off x="406975" y="4188319"/>
            <a:ext cx="446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Choix 2 : organisation des travaux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F10F48-0446-A7C4-3493-0C5C88EA425E}"/>
              </a:ext>
            </a:extLst>
          </p:cNvPr>
          <p:cNvSpPr txBox="1"/>
          <p:nvPr/>
        </p:nvSpPr>
        <p:spPr>
          <a:xfrm>
            <a:off x="798990" y="4944864"/>
            <a:ext cx="773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Un marché public avec &gt; 25 000€ en option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Forte chance de ne pas avoir les dérogations avant le 15 octobre 2022</a:t>
            </a:r>
          </a:p>
          <a:p>
            <a:pPr marL="285750" indent="-285750">
              <a:buFontTx/>
              <a:buChar char="-"/>
            </a:pPr>
            <a:r>
              <a:rPr lang="fr-FR" dirty="0"/>
              <a:t>3 000€ de recharges non subventionnées à 80%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5871-F223-ECF7-81DA-252A1ADFD372}"/>
              </a:ext>
            </a:extLst>
          </p:cNvPr>
          <p:cNvSpPr/>
          <p:nvPr/>
        </p:nvSpPr>
        <p:spPr bwMode="auto">
          <a:xfrm>
            <a:off x="6755907" y="3070998"/>
            <a:ext cx="2077375" cy="475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Choix du bureau</a:t>
            </a:r>
          </a:p>
        </p:txBody>
      </p:sp>
      <p:pic>
        <p:nvPicPr>
          <p:cNvPr id="11" name="Graphique 10" descr="Coche avec un remplissage uni">
            <a:extLst>
              <a:ext uri="{FF2B5EF4-FFF2-40B4-BE49-F238E27FC236}">
                <a16:creationId xmlns:a16="http://schemas.microsoft.com/office/drawing/2014/main" id="{C53AE8AD-BEF4-877B-11AC-E742E9ED1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4256" y="2691328"/>
            <a:ext cx="991664" cy="99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34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Point sur l’étude faune – flore pour les travaux de la tranche 1 du PPRE 2022-2026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340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9594F2-A124-D655-6925-6AA08B14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24" y="1664318"/>
            <a:ext cx="8224838" cy="25703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Une étude faune – flore est en cours pour la réalisation des travaux rivières / zones humides en 2022.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Des compléments d’étude sont proposés par le bureau d’études : </a:t>
            </a:r>
          </a:p>
          <a:p>
            <a:pPr>
              <a:buFontTx/>
              <a:buChar char="-"/>
            </a:pPr>
            <a:r>
              <a:rPr lang="fr-FR" sz="2000" dirty="0"/>
              <a:t>Passage chiroptère sur sites</a:t>
            </a:r>
          </a:p>
          <a:p>
            <a:pPr>
              <a:buFontTx/>
              <a:buChar char="-"/>
            </a:pPr>
            <a:r>
              <a:rPr lang="fr-FR" sz="2000" dirty="0"/>
              <a:t>Passage reptiles sur sites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942F43B-3A8E-46FB-7706-E6FC5C05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Compléments à l’étude faune-flore 2022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92757E-AC6B-4330-09C4-8C1E2A6053B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35</a:t>
            </a:fld>
            <a:endParaRPr lang="fr-FR" altLang="fr-FR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DA564B8-BCCF-8196-5AA8-2762F52ADD1C}"/>
              </a:ext>
            </a:extLst>
          </p:cNvPr>
          <p:cNvSpPr txBox="1">
            <a:spLocks/>
          </p:cNvSpPr>
          <p:nvPr/>
        </p:nvSpPr>
        <p:spPr bwMode="auto">
          <a:xfrm>
            <a:off x="495092" y="4803948"/>
            <a:ext cx="3535370" cy="469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2000" b="1" dirty="0">
                <a:solidFill>
                  <a:schemeClr val="accent6"/>
                </a:solidFill>
              </a:rPr>
              <a:t>DEVIS : 4 380€ TTC</a:t>
            </a:r>
          </a:p>
        </p:txBody>
      </p:sp>
      <p:pic>
        <p:nvPicPr>
          <p:cNvPr id="9" name="Graphique 8" descr="Coche avec un remplissage uni">
            <a:extLst>
              <a:ext uri="{FF2B5EF4-FFF2-40B4-BE49-F238E27FC236}">
                <a16:creationId xmlns:a16="http://schemas.microsoft.com/office/drawing/2014/main" id="{917E42F2-2335-25F8-6841-931C84CE0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6893" y="4439522"/>
            <a:ext cx="991664" cy="99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E66E3-514E-2A3B-DB0E-34D5EBDF736C}"/>
              </a:ext>
            </a:extLst>
          </p:cNvPr>
          <p:cNvSpPr/>
          <p:nvPr/>
        </p:nvSpPr>
        <p:spPr bwMode="auto">
          <a:xfrm>
            <a:off x="5628443" y="4803948"/>
            <a:ext cx="2077375" cy="475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Choix du bureau</a:t>
            </a:r>
          </a:p>
        </p:txBody>
      </p:sp>
    </p:spTree>
    <p:extLst>
      <p:ext uri="{BB962C8B-B14F-4D97-AF65-F5344CB8AC3E}">
        <p14:creationId xmlns:p14="http://schemas.microsoft.com/office/powerpoint/2010/main" val="139233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36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Information sur le renouvellement des postes« animateur des aires d’alimentation de captage &amp; protection des eaux souterraines du bassin de l’Automne » et « animateur zones humides &amp; données»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851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BB171F-3B5D-A4B2-B148-985512B3526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4301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38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7. Avancement sur les finances analytiques du SAGEBA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206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461726" y="1433141"/>
            <a:ext cx="84287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solidFill>
                  <a:srgbClr val="103475"/>
                </a:solidFill>
                <a:ea typeface="Arial Unicode MS" panose="020B0604020202020204" pitchFamily="34" charset="-128"/>
              </a:rPr>
              <a:t>Toutes les données de 2018 à 2021 ont été répertoriées afin de pouvoir effectuer une analyses des dépenses par poste analytique : SAGE, GEMA et commun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000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solidFill>
                  <a:srgbClr val="103475"/>
                </a:solidFill>
                <a:ea typeface="Arial Unicode MS" panose="020B0604020202020204" pitchFamily="34" charset="-128"/>
              </a:rPr>
              <a:t>Cette analyse et le choix de répartition des excédents, du commun et autres doit se faire par le politique et trésorier du SAGEBA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000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39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1500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4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eaLnBrk="1" hangingPunct="1">
              <a:spcBef>
                <a:spcPts val="8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Validation du procès-verbal</a:t>
            </a: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887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40</a:t>
            </a:fld>
            <a:endParaRPr lang="fr-FR" alt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2973C9-0B43-E4D3-0166-085C463C2E1C}"/>
              </a:ext>
            </a:extLst>
          </p:cNvPr>
          <p:cNvSpPr txBox="1"/>
          <p:nvPr/>
        </p:nvSpPr>
        <p:spPr>
          <a:xfrm>
            <a:off x="5942250" y="963012"/>
            <a:ext cx="3201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BUDGET SAGE FONCTIONNEMENT</a:t>
            </a:r>
            <a:r>
              <a:rPr lang="fr-FR"/>
              <a:t>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054A8E8-FAD4-CFC3-C968-4030697F9E2C}"/>
              </a:ext>
            </a:extLst>
          </p:cNvPr>
          <p:cNvGrpSpPr/>
          <p:nvPr/>
        </p:nvGrpSpPr>
        <p:grpSpPr>
          <a:xfrm>
            <a:off x="6029200" y="1634694"/>
            <a:ext cx="2743201" cy="573923"/>
            <a:chOff x="2987643" y="1160040"/>
            <a:chExt cx="2743201" cy="5739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9A4D9F-F037-0FC0-035F-567622925970}"/>
                </a:ext>
              </a:extLst>
            </p:cNvPr>
            <p:cNvSpPr/>
            <p:nvPr/>
          </p:nvSpPr>
          <p:spPr bwMode="auto">
            <a:xfrm>
              <a:off x="2987644" y="1222218"/>
              <a:ext cx="344031" cy="17201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A855B0-7D04-B900-CB5D-7D4CF633176C}"/>
                </a:ext>
              </a:extLst>
            </p:cNvPr>
            <p:cNvSpPr/>
            <p:nvPr/>
          </p:nvSpPr>
          <p:spPr bwMode="auto">
            <a:xfrm>
              <a:off x="2987643" y="1488364"/>
              <a:ext cx="344031" cy="172016"/>
            </a:xfrm>
            <a:prstGeom prst="rect">
              <a:avLst/>
            </a:prstGeom>
            <a:solidFill>
              <a:srgbClr val="DB843D"/>
            </a:solidFill>
            <a:ln w="9525" cap="flat" cmpd="sng" algn="ctr">
              <a:solidFill>
                <a:srgbClr val="DB84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93D10B6-4886-2A8C-1D26-92BCC2204891}"/>
                </a:ext>
              </a:extLst>
            </p:cNvPr>
            <p:cNvSpPr txBox="1"/>
            <p:nvPr/>
          </p:nvSpPr>
          <p:spPr>
            <a:xfrm>
              <a:off x="3429178" y="1160040"/>
              <a:ext cx="6901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SAGE</a:t>
              </a:r>
              <a:r>
                <a:rPr lang="fr-FR" sz="1400"/>
                <a:t> 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9620F2B-C458-CDC7-81D3-0A95095561A6}"/>
                </a:ext>
              </a:extLst>
            </p:cNvPr>
            <p:cNvSpPr txBox="1"/>
            <p:nvPr/>
          </p:nvSpPr>
          <p:spPr>
            <a:xfrm>
              <a:off x="3429177" y="1426186"/>
              <a:ext cx="23016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COMMUN DIFFERENCIE</a:t>
              </a:r>
              <a:r>
                <a:rPr lang="fr-FR" sz="1400"/>
                <a:t> 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2C7C5581-3293-0B71-8336-E6431502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3" t="33895" r="34230" b="22973"/>
          <a:stretch/>
        </p:blipFill>
        <p:spPr>
          <a:xfrm>
            <a:off x="153884" y="995634"/>
            <a:ext cx="4584612" cy="368875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D2C1774-66DE-E006-BC8F-CD14ACF2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5" t="34246" r="17030" b="38999"/>
          <a:stretch/>
        </p:blipFill>
        <p:spPr>
          <a:xfrm>
            <a:off x="4738496" y="4343015"/>
            <a:ext cx="4222197" cy="21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57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C2225B-D8B0-D6FE-AE0B-8DD8506EC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3" t="50000" r="34159" b="22453"/>
          <a:stretch/>
        </p:blipFill>
        <p:spPr>
          <a:xfrm>
            <a:off x="362140" y="1144702"/>
            <a:ext cx="5421223" cy="2772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E53115-F0FA-817D-939B-7B649265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12" t="50000" r="16832" b="30902"/>
          <a:stretch/>
        </p:blipFill>
        <p:spPr>
          <a:xfrm>
            <a:off x="362140" y="4326985"/>
            <a:ext cx="5975542" cy="22203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A18F6F-B8C0-0AF0-5EC1-DC97C353B92A}"/>
              </a:ext>
            </a:extLst>
          </p:cNvPr>
          <p:cNvSpPr txBox="1"/>
          <p:nvPr/>
        </p:nvSpPr>
        <p:spPr>
          <a:xfrm>
            <a:off x="5942250" y="1144702"/>
            <a:ext cx="3201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BUDGET SAGE INVESTISSEMENT</a:t>
            </a:r>
            <a:r>
              <a:rPr lang="fr-FR"/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C254981-AFC8-8ACD-B229-F96BF955D383}"/>
              </a:ext>
            </a:extLst>
          </p:cNvPr>
          <p:cNvGrpSpPr/>
          <p:nvPr/>
        </p:nvGrpSpPr>
        <p:grpSpPr>
          <a:xfrm>
            <a:off x="6038659" y="1957091"/>
            <a:ext cx="2743201" cy="573923"/>
            <a:chOff x="2987643" y="1160040"/>
            <a:chExt cx="2743201" cy="5739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6F404E-916A-F312-88C1-0D88283AAADE}"/>
                </a:ext>
              </a:extLst>
            </p:cNvPr>
            <p:cNvSpPr/>
            <p:nvPr/>
          </p:nvSpPr>
          <p:spPr bwMode="auto">
            <a:xfrm>
              <a:off x="2987644" y="1222218"/>
              <a:ext cx="344031" cy="17201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4DF7E9-47E7-F76D-7200-B8836702AAE0}"/>
                </a:ext>
              </a:extLst>
            </p:cNvPr>
            <p:cNvSpPr/>
            <p:nvPr/>
          </p:nvSpPr>
          <p:spPr bwMode="auto">
            <a:xfrm>
              <a:off x="2987643" y="1488364"/>
              <a:ext cx="344031" cy="172016"/>
            </a:xfrm>
            <a:prstGeom prst="rect">
              <a:avLst/>
            </a:prstGeom>
            <a:solidFill>
              <a:srgbClr val="DB843D"/>
            </a:solidFill>
            <a:ln w="9525" cap="flat" cmpd="sng" algn="ctr">
              <a:solidFill>
                <a:srgbClr val="DB84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A5401F2-DEB6-45C1-D63E-63019C09CA1D}"/>
                </a:ext>
              </a:extLst>
            </p:cNvPr>
            <p:cNvSpPr txBox="1"/>
            <p:nvPr/>
          </p:nvSpPr>
          <p:spPr>
            <a:xfrm>
              <a:off x="3429178" y="1160040"/>
              <a:ext cx="6901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SAGE</a:t>
              </a:r>
              <a:r>
                <a:rPr lang="fr-FR" sz="1400"/>
                <a:t>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DC04746-47AE-51F3-51FE-496EAAF02AB1}"/>
                </a:ext>
              </a:extLst>
            </p:cNvPr>
            <p:cNvSpPr txBox="1"/>
            <p:nvPr/>
          </p:nvSpPr>
          <p:spPr>
            <a:xfrm>
              <a:off x="3429177" y="1426186"/>
              <a:ext cx="23016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COMMUN DIFFERENCIE</a:t>
              </a:r>
              <a:r>
                <a:rPr lang="fr-FR" sz="1400"/>
                <a:t> 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82C8531-0E34-E0A8-E556-46858F6638DC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</p:spTree>
    <p:extLst>
      <p:ext uri="{BB962C8B-B14F-4D97-AF65-F5344CB8AC3E}">
        <p14:creationId xmlns:p14="http://schemas.microsoft.com/office/powerpoint/2010/main" val="327002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907A85-E7D9-8ECE-0639-078F1C373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3" t="27206" r="28812" b="16821"/>
          <a:stretch/>
        </p:blipFill>
        <p:spPr>
          <a:xfrm>
            <a:off x="144855" y="1009461"/>
            <a:ext cx="4644429" cy="3567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6E92CB-61A5-51D6-3AA3-BF4D34654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07" t="27206" r="5049" b="40055"/>
          <a:stretch/>
        </p:blipFill>
        <p:spPr>
          <a:xfrm>
            <a:off x="4789284" y="4300396"/>
            <a:ext cx="4110273" cy="241933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3E526D-0220-1674-01C8-559F24969893}"/>
              </a:ext>
            </a:extLst>
          </p:cNvPr>
          <p:cNvGrpSpPr/>
          <p:nvPr/>
        </p:nvGrpSpPr>
        <p:grpSpPr>
          <a:xfrm>
            <a:off x="5942250" y="963012"/>
            <a:ext cx="3201750" cy="1245605"/>
            <a:chOff x="5942250" y="963012"/>
            <a:chExt cx="3201750" cy="124560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A0770ED-8B72-9D66-607F-C33F5600EBFC}"/>
                </a:ext>
              </a:extLst>
            </p:cNvPr>
            <p:cNvSpPr txBox="1"/>
            <p:nvPr/>
          </p:nvSpPr>
          <p:spPr>
            <a:xfrm>
              <a:off x="5942250" y="963012"/>
              <a:ext cx="32017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BUDGET GEMA FONCTIONNEMENT</a:t>
              </a:r>
              <a:r>
                <a:rPr lang="fr-FR"/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FDEC95-88F9-5C57-BCD1-6C226F76F2E5}"/>
                </a:ext>
              </a:extLst>
            </p:cNvPr>
            <p:cNvSpPr/>
            <p:nvPr/>
          </p:nvSpPr>
          <p:spPr bwMode="auto">
            <a:xfrm>
              <a:off x="6029201" y="1696872"/>
              <a:ext cx="344031" cy="1720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DD7388-0B32-3B8D-55D2-C7186E7A3ECA}"/>
                </a:ext>
              </a:extLst>
            </p:cNvPr>
            <p:cNvSpPr/>
            <p:nvPr/>
          </p:nvSpPr>
          <p:spPr bwMode="auto">
            <a:xfrm>
              <a:off x="6029200" y="1963018"/>
              <a:ext cx="344031" cy="172016"/>
            </a:xfrm>
            <a:prstGeom prst="rect">
              <a:avLst/>
            </a:prstGeom>
            <a:solidFill>
              <a:srgbClr val="DB843D"/>
            </a:solidFill>
            <a:ln w="9525" cap="flat" cmpd="sng" algn="ctr">
              <a:solidFill>
                <a:srgbClr val="DB84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60B1C0E-7088-3E0E-8B60-A488D50AA928}"/>
                </a:ext>
              </a:extLst>
            </p:cNvPr>
            <p:cNvSpPr txBox="1"/>
            <p:nvPr/>
          </p:nvSpPr>
          <p:spPr>
            <a:xfrm>
              <a:off x="6470735" y="1634694"/>
              <a:ext cx="7629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GEMA</a:t>
              </a:r>
              <a:r>
                <a:rPr lang="fr-FR" sz="1400"/>
                <a:t>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2175329-84F0-BA2A-EB61-959DF4697E97}"/>
                </a:ext>
              </a:extLst>
            </p:cNvPr>
            <p:cNvSpPr txBox="1"/>
            <p:nvPr/>
          </p:nvSpPr>
          <p:spPr>
            <a:xfrm>
              <a:off x="6470734" y="1900840"/>
              <a:ext cx="23016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COMMUN DIFFERENCIE</a:t>
              </a:r>
              <a:r>
                <a:rPr lang="fr-FR" sz="1400"/>
                <a:t> 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EAEF4DCA-8E7D-0E9F-1BF7-213C502DD8A1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</p:spTree>
    <p:extLst>
      <p:ext uri="{BB962C8B-B14F-4D97-AF65-F5344CB8AC3E}">
        <p14:creationId xmlns:p14="http://schemas.microsoft.com/office/powerpoint/2010/main" val="2879011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D59B96-29E3-812E-483B-1E77C41DD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3" t="28966" r="28911" b="19989"/>
          <a:stretch/>
        </p:blipFill>
        <p:spPr>
          <a:xfrm>
            <a:off x="0" y="986828"/>
            <a:ext cx="4934139" cy="34730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391391-DC5C-5E22-8628-9A6D00107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08" t="29318" r="4852" b="41463"/>
          <a:stretch/>
        </p:blipFill>
        <p:spPr>
          <a:xfrm>
            <a:off x="4662534" y="4459888"/>
            <a:ext cx="4305411" cy="221956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2898BB2-01B9-9AC2-5176-440317A67B9D}"/>
              </a:ext>
            </a:extLst>
          </p:cNvPr>
          <p:cNvGrpSpPr/>
          <p:nvPr/>
        </p:nvGrpSpPr>
        <p:grpSpPr>
          <a:xfrm>
            <a:off x="5942250" y="963012"/>
            <a:ext cx="3201750" cy="1245605"/>
            <a:chOff x="5942250" y="963012"/>
            <a:chExt cx="3201750" cy="124560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8C60C43-5AAE-0D66-48DF-78332DD8030D}"/>
                </a:ext>
              </a:extLst>
            </p:cNvPr>
            <p:cNvSpPr txBox="1"/>
            <p:nvPr/>
          </p:nvSpPr>
          <p:spPr>
            <a:xfrm>
              <a:off x="5942250" y="963012"/>
              <a:ext cx="32017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BUDGET GEMA INVESTISSEMENT</a:t>
              </a:r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F287DC-D85F-8F45-2B43-8ABECA3B7BC3}"/>
                </a:ext>
              </a:extLst>
            </p:cNvPr>
            <p:cNvSpPr/>
            <p:nvPr/>
          </p:nvSpPr>
          <p:spPr bwMode="auto">
            <a:xfrm>
              <a:off x="6029201" y="1696872"/>
              <a:ext cx="344031" cy="1720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2E2B45-CD44-D2D8-02A2-275D48F68815}"/>
                </a:ext>
              </a:extLst>
            </p:cNvPr>
            <p:cNvSpPr/>
            <p:nvPr/>
          </p:nvSpPr>
          <p:spPr bwMode="auto">
            <a:xfrm>
              <a:off x="6029200" y="1963018"/>
              <a:ext cx="344031" cy="172016"/>
            </a:xfrm>
            <a:prstGeom prst="rect">
              <a:avLst/>
            </a:prstGeom>
            <a:solidFill>
              <a:srgbClr val="DB843D"/>
            </a:solidFill>
            <a:ln w="9525" cap="flat" cmpd="sng" algn="ctr">
              <a:solidFill>
                <a:srgbClr val="DB84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D7398A-D5A9-28DC-0294-768F02CD2D93}"/>
                </a:ext>
              </a:extLst>
            </p:cNvPr>
            <p:cNvSpPr txBox="1"/>
            <p:nvPr/>
          </p:nvSpPr>
          <p:spPr>
            <a:xfrm>
              <a:off x="6470735" y="1634694"/>
              <a:ext cx="7629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GEMA</a:t>
              </a:r>
              <a:r>
                <a:rPr lang="fr-FR" sz="1400"/>
                <a:t> 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A9F6899-B5A1-BDDD-41FF-576F8C711E74}"/>
                </a:ext>
              </a:extLst>
            </p:cNvPr>
            <p:cNvSpPr txBox="1"/>
            <p:nvPr/>
          </p:nvSpPr>
          <p:spPr>
            <a:xfrm>
              <a:off x="6470734" y="1900840"/>
              <a:ext cx="23016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COMMUN DIFFERENCIE</a:t>
              </a:r>
              <a:r>
                <a:rPr lang="fr-FR" sz="1400"/>
                <a:t> 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749CEF8-7298-284B-C87B-5859B74782B4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</p:spTree>
    <p:extLst>
      <p:ext uri="{BB962C8B-B14F-4D97-AF65-F5344CB8AC3E}">
        <p14:creationId xmlns:p14="http://schemas.microsoft.com/office/powerpoint/2010/main" val="1127365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62B592F-7581-3FF4-F99A-899D49F3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4" y="1004935"/>
            <a:ext cx="4008221" cy="5853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636714-6AE8-26C6-47A3-C8D32C0D9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01" y="3429000"/>
            <a:ext cx="4573885" cy="334072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B6B724C5-BBEA-ECDB-159E-95CF053AB1AC}"/>
              </a:ext>
            </a:extLst>
          </p:cNvPr>
          <p:cNvGrpSpPr/>
          <p:nvPr/>
        </p:nvGrpSpPr>
        <p:grpSpPr>
          <a:xfrm>
            <a:off x="5344721" y="1334204"/>
            <a:ext cx="3201750" cy="979459"/>
            <a:chOff x="5344721" y="1334204"/>
            <a:chExt cx="3201750" cy="97945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0D224F-D4CA-AB9B-ED63-DF24A39E1961}"/>
                </a:ext>
              </a:extLst>
            </p:cNvPr>
            <p:cNvSpPr txBox="1"/>
            <p:nvPr/>
          </p:nvSpPr>
          <p:spPr>
            <a:xfrm>
              <a:off x="5344721" y="1334204"/>
              <a:ext cx="32017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BUDGET COMMUN</a:t>
              </a:r>
            </a:p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FONCTIONNEMENT</a:t>
              </a:r>
              <a:r>
                <a:rPr lang="fr-FR"/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43A942-B77E-D8F4-3EB1-601B43362760}"/>
                </a:ext>
              </a:extLst>
            </p:cNvPr>
            <p:cNvSpPr/>
            <p:nvPr/>
          </p:nvSpPr>
          <p:spPr bwMode="auto">
            <a:xfrm>
              <a:off x="5431672" y="2068064"/>
              <a:ext cx="344031" cy="1720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CDB158C-65FE-9641-3812-62008BBB1543}"/>
                </a:ext>
              </a:extLst>
            </p:cNvPr>
            <p:cNvSpPr txBox="1"/>
            <p:nvPr/>
          </p:nvSpPr>
          <p:spPr>
            <a:xfrm>
              <a:off x="5873206" y="2005886"/>
              <a:ext cx="7629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GEMA</a:t>
              </a:r>
              <a:r>
                <a:rPr lang="fr-FR" sz="1400"/>
                <a:t> 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7953E06-B003-61CE-495B-C3EBC01352D1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</p:spTree>
    <p:extLst>
      <p:ext uri="{BB962C8B-B14F-4D97-AF65-F5344CB8AC3E}">
        <p14:creationId xmlns:p14="http://schemas.microsoft.com/office/powerpoint/2010/main" val="3788786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C488AC-E6B0-BEDD-24C1-2958C8EB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2" y="1205573"/>
            <a:ext cx="4400308" cy="254256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FFE1A37-309E-9649-AF18-4099C4323707}"/>
              </a:ext>
            </a:extLst>
          </p:cNvPr>
          <p:cNvGrpSpPr/>
          <p:nvPr/>
        </p:nvGrpSpPr>
        <p:grpSpPr>
          <a:xfrm>
            <a:off x="5344721" y="1334204"/>
            <a:ext cx="3201750" cy="979459"/>
            <a:chOff x="5344721" y="1334204"/>
            <a:chExt cx="3201750" cy="97945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CB1BA3-8F2F-6E4C-7486-C72ADAA02E40}"/>
                </a:ext>
              </a:extLst>
            </p:cNvPr>
            <p:cNvSpPr txBox="1"/>
            <p:nvPr/>
          </p:nvSpPr>
          <p:spPr>
            <a:xfrm>
              <a:off x="5344721" y="1334204"/>
              <a:ext cx="32017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BUDGET COMMUN</a:t>
              </a:r>
            </a:p>
            <a:p>
              <a:r>
                <a:rPr lang="fr-FR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INVESTISSEMENT</a:t>
              </a:r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862572-9050-1446-FBE1-498D120B65AB}"/>
                </a:ext>
              </a:extLst>
            </p:cNvPr>
            <p:cNvSpPr/>
            <p:nvPr/>
          </p:nvSpPr>
          <p:spPr bwMode="auto">
            <a:xfrm>
              <a:off x="5431672" y="2068064"/>
              <a:ext cx="344031" cy="1720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95FD84-BEEB-2E70-8DFA-B5FCD69FB551}"/>
                </a:ext>
              </a:extLst>
            </p:cNvPr>
            <p:cNvSpPr txBox="1"/>
            <p:nvPr/>
          </p:nvSpPr>
          <p:spPr>
            <a:xfrm>
              <a:off x="5873206" y="2005886"/>
              <a:ext cx="7629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GEMA</a:t>
              </a:r>
              <a:r>
                <a:rPr lang="fr-FR" sz="1400"/>
                <a:t> 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6611B66-2934-41A3-4F88-AA26DE328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91" y="3075567"/>
            <a:ext cx="4386617" cy="36037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AAF544A-2DAA-19E3-E023-0D90B7281ACC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Avancée du budget analytique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</p:spTree>
    <p:extLst>
      <p:ext uri="{BB962C8B-B14F-4D97-AF65-F5344CB8AC3E}">
        <p14:creationId xmlns:p14="http://schemas.microsoft.com/office/powerpoint/2010/main" val="701664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46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. Avancement sur la stratégie politique &amp; financière du SAGEBA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417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95962FF-4C82-AB4E-895D-BCAFF7B6FE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47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4600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48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eaLnBrk="1" hangingPunct="1">
              <a:spcBef>
                <a:spcPts val="8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9. DBM pour l’émergence du GIEE (Groupe d’Intérêt Economique et Environnemental) Vivaldi sur l’aire d’alimentation de captage Vauciennes-Vaumoise</a:t>
            </a: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673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8A808F-ABAC-C51B-FB0B-5AA6486D85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49</a:t>
            </a:fld>
            <a:endParaRPr lang="fr-FR" alt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271BCB-B14B-E8ED-DF77-E641FDE84C52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GIEE VIVALDI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460FFC-0CF0-05CE-5EAB-02090669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3" y="2048140"/>
            <a:ext cx="10521305" cy="30905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B2880F-A526-004E-FE54-F14931A15A13}"/>
              </a:ext>
            </a:extLst>
          </p:cNvPr>
          <p:cNvSpPr/>
          <p:nvPr/>
        </p:nvSpPr>
        <p:spPr bwMode="auto">
          <a:xfrm>
            <a:off x="408373" y="1439554"/>
            <a:ext cx="2725444" cy="426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Montage financier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3C3B8BD-B800-9615-2B4B-5D3CB2CCE7DA}"/>
              </a:ext>
            </a:extLst>
          </p:cNvPr>
          <p:cNvSpPr/>
          <p:nvPr/>
        </p:nvSpPr>
        <p:spPr bwMode="auto">
          <a:xfrm>
            <a:off x="1047565" y="5466064"/>
            <a:ext cx="6276513" cy="6114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Opération blanche pour le SAGEBA</a:t>
            </a:r>
          </a:p>
        </p:txBody>
      </p:sp>
    </p:spTree>
    <p:extLst>
      <p:ext uri="{BB962C8B-B14F-4D97-AF65-F5344CB8AC3E}">
        <p14:creationId xmlns:p14="http://schemas.microsoft.com/office/powerpoint/2010/main" val="14369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5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eaLnBrk="1" hangingPunct="1">
              <a:spcBef>
                <a:spcPts val="8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Echanges avec l’équipe technique</a:t>
            </a: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528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50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10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DBM pour le transfert de dépenses de la section investissement à la section fonctionnement concernant les études non suivies de travaux</a:t>
            </a: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31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19B23F-764C-44A2-A1C9-24CD8E699B0E}"/>
              </a:ext>
            </a:extLst>
          </p:cNvPr>
          <p:cNvSpPr txBox="1"/>
          <p:nvPr/>
        </p:nvSpPr>
        <p:spPr>
          <a:xfrm>
            <a:off x="322408" y="1721920"/>
            <a:ext cx="8084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Décision modificative concernant le transfert de certaines dépenses de la section investissement vers la section fonctionnement à compter du 28 juin 2022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82CA785-E6B1-468B-B291-A6CE999CF95D}"/>
              </a:ext>
            </a:extLst>
          </p:cNvPr>
          <p:cNvSpPr txBox="1">
            <a:spLocks noChangeAspect="1"/>
          </p:cNvSpPr>
          <p:nvPr/>
        </p:nvSpPr>
        <p:spPr>
          <a:xfrm>
            <a:off x="104473" y="3429000"/>
            <a:ext cx="8684419" cy="2101927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Toutes dépenses liées à des </a:t>
            </a:r>
            <a:r>
              <a:rPr lang="fr-FR" sz="1800" b="1" dirty="0">
                <a:solidFill>
                  <a:schemeClr val="accent6"/>
                </a:solidFill>
              </a:rPr>
              <a:t>études ou analyses ne faisant pas l’objet de travaux</a:t>
            </a:r>
            <a:r>
              <a:rPr lang="fr-FR" sz="1800" dirty="0"/>
              <a:t> par la suite doivent être imputées en </a:t>
            </a:r>
            <a:r>
              <a:rPr lang="fr-FR" sz="1800" b="1" dirty="0">
                <a:solidFill>
                  <a:schemeClr val="accent6"/>
                </a:solidFill>
              </a:rPr>
              <a:t>section de fonctionnement </a:t>
            </a:r>
            <a:r>
              <a:rPr lang="fr-FR" sz="1800" dirty="0"/>
              <a:t>et non d’investissement.</a:t>
            </a:r>
          </a:p>
          <a:p>
            <a:pPr marL="0" indent="0">
              <a:buNone/>
            </a:pPr>
            <a:endParaRPr lang="fr-FR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Des factures ayant dû être réglées impérativement, cette mesure ne s’appliquera qu’à l’issue de ce conseil.</a:t>
            </a:r>
          </a:p>
          <a:p>
            <a:pPr marL="457200" lvl="1" indent="0">
              <a:buFont typeface="Arial" charset="0"/>
              <a:buNone/>
            </a:pPr>
            <a:endParaRPr lang="fr-FR" sz="1400" dirty="0"/>
          </a:p>
          <a:p>
            <a:pPr lvl="1"/>
            <a:endParaRPr lang="fr-FR" sz="1400" dirty="0"/>
          </a:p>
          <a:p>
            <a:pPr marL="457200" lvl="1" indent="0">
              <a:buFont typeface="Arial" charset="0"/>
              <a:buNone/>
            </a:pPr>
            <a:endParaRPr lang="fr-FR" sz="1600" dirty="0"/>
          </a:p>
          <a:p>
            <a:endParaRPr lang="fr-FR" sz="1800" dirty="0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9671F631-06E7-4F84-BCCF-6C6141CDFBC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51</a:t>
            </a:fld>
            <a:endParaRPr lang="fr-FR" alt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4AB9CBD-4B9B-EFA9-597D-31CAB7D56B58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transferts de dépenses</a:t>
            </a:r>
          </a:p>
        </p:txBody>
      </p:sp>
    </p:spTree>
    <p:extLst>
      <p:ext uri="{BB962C8B-B14F-4D97-AF65-F5344CB8AC3E}">
        <p14:creationId xmlns:p14="http://schemas.microsoft.com/office/powerpoint/2010/main" val="25489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7708F8D-AF42-9774-BB47-2D7D93CA9A4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52</a:t>
            </a:fld>
            <a:endParaRPr lang="fr-FR" altLang="fr-FR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E094C14-391C-9202-E7AF-35E0887EC86F}"/>
              </a:ext>
            </a:extLst>
          </p:cNvPr>
          <p:cNvSpPr txBox="1">
            <a:spLocks noChangeAspect="1"/>
          </p:cNvSpPr>
          <p:nvPr/>
        </p:nvSpPr>
        <p:spPr>
          <a:xfrm>
            <a:off x="158769" y="1289667"/>
            <a:ext cx="8684419" cy="511612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/>
          </a:p>
          <a:p>
            <a:pPr marL="0" indent="0" algn="just">
              <a:buNone/>
            </a:pPr>
            <a:endParaRPr lang="fr-FR" sz="1800" b="1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fr-FR" sz="1800" b="1" dirty="0">
                <a:solidFill>
                  <a:schemeClr val="accent6"/>
                </a:solidFill>
              </a:rPr>
              <a:t>1. suivi piézométrique :</a:t>
            </a:r>
          </a:p>
          <a:p>
            <a:pPr marL="0" indent="0" algn="just">
              <a:buNone/>
            </a:pPr>
            <a:r>
              <a:rPr lang="fr-FR" sz="1800" dirty="0"/>
              <a:t>9 073,60€ </a:t>
            </a:r>
          </a:p>
          <a:p>
            <a:pPr marL="0" indent="0" algn="just">
              <a:buNone/>
            </a:pPr>
            <a:endParaRPr lang="fr-FR" sz="1800" b="1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fr-FR" sz="1800" b="1" dirty="0">
                <a:solidFill>
                  <a:schemeClr val="accent6"/>
                </a:solidFill>
              </a:rPr>
              <a:t>2. réseau de mesures 2021-2022 :</a:t>
            </a:r>
          </a:p>
          <a:p>
            <a:pPr marL="0" indent="0" algn="just">
              <a:buNone/>
            </a:pPr>
            <a:r>
              <a:rPr lang="fr-FR" sz="1800" dirty="0"/>
              <a:t>25 824€ (factures déjà mandatées)</a:t>
            </a:r>
          </a:p>
          <a:p>
            <a:pPr marL="0" indent="0" algn="just">
              <a:buNone/>
            </a:pPr>
            <a:endParaRPr lang="fr-FR" sz="1800" b="1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fr-FR" sz="1800" b="1" dirty="0">
                <a:solidFill>
                  <a:schemeClr val="accent6"/>
                </a:solidFill>
              </a:rPr>
              <a:t>3. programme de suivi des travaux au </a:t>
            </a:r>
            <a:r>
              <a:rPr lang="fr-FR" sz="1800" b="1" dirty="0" err="1">
                <a:solidFill>
                  <a:schemeClr val="accent6"/>
                </a:solidFill>
              </a:rPr>
              <a:t>Berval</a:t>
            </a:r>
            <a:r>
              <a:rPr lang="fr-FR" sz="1800" b="1" dirty="0">
                <a:solidFill>
                  <a:schemeClr val="accent6"/>
                </a:solidFill>
              </a:rPr>
              <a:t> :</a:t>
            </a:r>
          </a:p>
          <a:p>
            <a:pPr marL="0" indent="0" algn="just">
              <a:buNone/>
            </a:pPr>
            <a:r>
              <a:rPr lang="fr-FR" sz="1800" dirty="0"/>
              <a:t>11 571,82€ (factures déjà mandatées)</a:t>
            </a:r>
          </a:p>
          <a:p>
            <a:pPr marL="0" indent="0" algn="just">
              <a:buNone/>
            </a:pPr>
            <a:endParaRPr lang="fr-FR" sz="1800" dirty="0"/>
          </a:p>
          <a:p>
            <a:pPr marL="0" indent="0" algn="just">
              <a:buNone/>
            </a:pPr>
            <a:r>
              <a:rPr lang="fr-FR" sz="1800" b="1" dirty="0">
                <a:solidFill>
                  <a:schemeClr val="accent6"/>
                </a:solidFill>
              </a:rPr>
              <a:t>4. programme de suivi des travaux Moise et Noir :</a:t>
            </a:r>
          </a:p>
          <a:p>
            <a:pPr marL="0" indent="0" algn="just">
              <a:buNone/>
            </a:pPr>
            <a:r>
              <a:rPr lang="fr-FR" sz="1800" dirty="0"/>
              <a:t>1 000€</a:t>
            </a:r>
            <a:endParaRPr lang="fr-FR" sz="1400" dirty="0"/>
          </a:p>
          <a:p>
            <a:pPr lvl="1"/>
            <a:endParaRPr lang="fr-FR" sz="1400" dirty="0"/>
          </a:p>
          <a:p>
            <a:pPr marL="457200" lvl="1" indent="0">
              <a:buFont typeface="Arial" charset="0"/>
              <a:buNone/>
            </a:pPr>
            <a:endParaRPr lang="fr-FR" sz="1600" dirty="0"/>
          </a:p>
          <a:p>
            <a:endParaRPr lang="fr-FR" sz="18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3F3769B-ADFE-61C3-FC72-DC1DEF3691E4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transferts de dépenses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DFE06-8865-07EE-5D50-64BC988FE32D}"/>
              </a:ext>
            </a:extLst>
          </p:cNvPr>
          <p:cNvSpPr/>
          <p:nvPr/>
        </p:nvSpPr>
        <p:spPr bwMode="auto">
          <a:xfrm>
            <a:off x="3889448" y="1846555"/>
            <a:ext cx="4953740" cy="6303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l’investissement vers le fonctionnement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A29B80-A9C1-AA80-B74F-EBEF684DC94D}"/>
              </a:ext>
            </a:extLst>
          </p:cNvPr>
          <p:cNvSpPr txBox="1"/>
          <p:nvPr/>
        </p:nvSpPr>
        <p:spPr>
          <a:xfrm>
            <a:off x="730538" y="1165000"/>
            <a:ext cx="631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A compter du 28 juin 2022, toutes les dépenses concernant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5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53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11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DBM pour la régularisation des dépenses imprévues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87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461726" y="1433141"/>
            <a:ext cx="842877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La modification des dépenses de notre budget entre les sections de fonctionnement et d’investissement entraine une régularisation de nos dépenses imprévues.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En effet, celles-ci ne doivent pas excéder 7,5% des dépenses réelles prévisionnelles des </a:t>
            </a:r>
            <a:r>
              <a:rPr lang="fr-FR">
                <a:solidFill>
                  <a:srgbClr val="103475"/>
                </a:solidFill>
                <a:ea typeface="Arial Unicode MS" panose="020B0604020202020204" pitchFamily="34" charset="-128"/>
              </a:rPr>
              <a:t>sections.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>
                <a:solidFill>
                  <a:srgbClr val="103475"/>
                </a:solidFill>
                <a:ea typeface="Arial Unicode MS" panose="020B0604020202020204" pitchFamily="34" charset="-128"/>
              </a:rPr>
              <a:t>Soit :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FR">
                <a:solidFill>
                  <a:srgbClr val="103475"/>
                </a:solidFill>
                <a:ea typeface="Arial Unicode MS" panose="020B0604020202020204" pitchFamily="34" charset="-128"/>
              </a:rPr>
              <a:t>	- 	55 255,01€ pour la section fonctionnement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FR">
                <a:solidFill>
                  <a:srgbClr val="103475"/>
                </a:solidFill>
                <a:ea typeface="Arial Unicode MS" panose="020B0604020202020204" pitchFamily="34" charset="-128"/>
              </a:rPr>
              <a:t>	- 	31 330,06 € pour la section investissement</a:t>
            </a: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382895" y="619922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DBM portant sur la régularisation des dépenses imprévues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54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093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55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800" dirty="0">
                <a:latin typeface="Calibri" panose="020F0502020204030204" pitchFamily="34" charset="0"/>
              </a:rPr>
              <a:t>12. DBM travaux de reméandrage de la Ste Marie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224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1D8A4D-0692-6C00-2E38-011382A4C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5425" cy="52911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fr-FR" sz="2000" dirty="0"/>
              <a:t>Création d’une nouvelle opération : travaux de reméandrage à la Ste Marie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dirty="0"/>
              <a:t>Identifiés dans le PPRE 2022-2026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dirty="0"/>
              <a:t>Financement : 100 % privé – Helvetia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dirty="0"/>
              <a:t>Conventionnement Helvetia – propriétaire – SAGEBA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20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2000" dirty="0"/>
              <a:t>Opération blanche : 20 000€ TTC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BD7295-063B-6307-C5AE-74407934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2703959"/>
            <a:ext cx="4037013" cy="2270819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2FD8C92-6FA3-6B2B-AC74-B4AF3D26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677863"/>
            <a:ext cx="7886700" cy="285750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2000" dirty="0"/>
              <a:t>DBM travaux reméandrage Ste Marie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CA7506-857C-8011-13EE-2782F3426EA7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DDBE029F-9EE7-442E-9FE5-5878639DF477}" type="slidenum">
              <a:rPr lang="fr-FR" altLang="fr-FR" smtClean="0"/>
              <a:pPr>
                <a:spcAft>
                  <a:spcPts val="600"/>
                </a:spcAft>
              </a:pPr>
              <a:t>56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052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453018" y="1076089"/>
            <a:ext cx="842877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Travaux programmés dans le PPRE 2022-2026 (non retenu par les élus)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u="sng" dirty="0">
                <a:solidFill>
                  <a:srgbClr val="103475"/>
                </a:solidFill>
                <a:ea typeface="Arial Unicode MS" panose="020B0604020202020204" pitchFamily="34" charset="-128"/>
              </a:rPr>
              <a:t>Reméandrage</a:t>
            </a: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 de la Sainte-Marie dans son ancien méandre encore visible en rive gauche : 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     Déboisements autour du méandre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     Terrassements en déblai/remblai</a:t>
            </a:r>
          </a:p>
          <a:p>
            <a:pPr lvl="1">
              <a:buSzPts val="1000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lvl="1">
              <a:buSzPts val="1000"/>
              <a:tabLst>
                <a:tab pos="457200" algn="l"/>
              </a:tabLst>
            </a:pPr>
            <a:endParaRPr lang="fr-FR" dirty="0">
              <a:solidFill>
                <a:srgbClr val="103475"/>
              </a:solidFill>
              <a:ea typeface="Arial Unicode MS" panose="020B0604020202020204" pitchFamily="34" charset="-128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Action complémentaire (non programmée) :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	Entretien du lit par </a:t>
            </a:r>
            <a:r>
              <a:rPr lang="fr-FR" u="sng" dirty="0">
                <a:solidFill>
                  <a:srgbClr val="103475"/>
                </a:solidFill>
                <a:ea typeface="Arial Unicode MS" panose="020B0604020202020204" pitchFamily="34" charset="-128"/>
              </a:rPr>
              <a:t>arrachage mécanique des herbiers aquatiques </a:t>
            </a:r>
            <a:r>
              <a:rPr lang="fr-FR" dirty="0">
                <a:solidFill>
                  <a:srgbClr val="103475"/>
                </a:solidFill>
                <a:ea typeface="Arial Unicode MS" panose="020B0604020202020204" pitchFamily="34" charset="-128"/>
              </a:rPr>
              <a:t>pour 	le bon déroulement des travaux et la vie aquatique (écoulement 	quasiment bloqué par endroit)</a:t>
            </a:r>
          </a:p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Travaux de reméandrage de la Sainte-Marie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57</a:t>
            </a:fld>
            <a:endParaRPr lang="fr-FR" alt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CA08A0-ACE6-E242-1BDF-0627EC8AF94F}"/>
              </a:ext>
            </a:extLst>
          </p:cNvPr>
          <p:cNvSpPr/>
          <p:nvPr/>
        </p:nvSpPr>
        <p:spPr bwMode="auto">
          <a:xfrm>
            <a:off x="4246301" y="5613401"/>
            <a:ext cx="4233333" cy="9753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52m de rivière restaurées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480m de rivières entretenues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que 5" descr="Repère contour">
            <a:extLst>
              <a:ext uri="{FF2B5EF4-FFF2-40B4-BE49-F238E27FC236}">
                <a16:creationId xmlns:a16="http://schemas.microsoft.com/office/drawing/2014/main" id="{C16404E0-AC04-78C2-A7EF-CED94623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205" y="5497148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13F18D-0BA1-4E9F-E40E-5646F1D20EEC}"/>
              </a:ext>
            </a:extLst>
          </p:cNvPr>
          <p:cNvSpPr/>
          <p:nvPr/>
        </p:nvSpPr>
        <p:spPr bwMode="auto">
          <a:xfrm>
            <a:off x="1055818" y="5640502"/>
            <a:ext cx="2576655" cy="6519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Séry-Magneval  Glaignes</a:t>
            </a:r>
          </a:p>
        </p:txBody>
      </p:sp>
    </p:spTree>
    <p:extLst>
      <p:ext uri="{BB962C8B-B14F-4D97-AF65-F5344CB8AC3E}">
        <p14:creationId xmlns:p14="http://schemas.microsoft.com/office/powerpoint/2010/main" val="10139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427432" y="1004213"/>
            <a:ext cx="8428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Travaux de reméandrage de la Sainte-Marie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58</a:t>
            </a:fld>
            <a:endParaRPr lang="fr-FR" altLang="fr-FR"/>
          </a:p>
        </p:txBody>
      </p:sp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712722E1-EA43-D087-52B4-0A8F03A21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39"/>
            <a:ext cx="9144000" cy="64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9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427432" y="1004213"/>
            <a:ext cx="8428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SzPts val="1000"/>
              <a:buFontTx/>
              <a:buChar char="-"/>
              <a:tabLst>
                <a:tab pos="4572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Travaux de reméandrage de la Sainte-Marie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59</a:t>
            </a:fld>
            <a:endParaRPr lang="fr-FR" altLang="fr-FR"/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1FDD7AA0-EFDE-0E51-D47C-F19045F8D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7"/>
            <a:ext cx="9144000" cy="64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669E89A-C405-39F1-4C66-EC1DE378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Tendances climatiques pour l’été 2022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027EC3-8361-96B6-B249-4E3F3747A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2ADD2CF-D7A0-835E-EC9D-989E85BC1B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5376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06B091-E024-420A-89E7-134DE859D9AA}"/>
              </a:ext>
            </a:extLst>
          </p:cNvPr>
          <p:cNvSpPr txBox="1"/>
          <p:nvPr/>
        </p:nvSpPr>
        <p:spPr>
          <a:xfrm>
            <a:off x="2169146" y="1422564"/>
            <a:ext cx="11401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</a:rPr>
              <a:t>Lit à combler</a:t>
            </a: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6CBB52-63E0-4CB2-A650-505ABCA7BD79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>
                <a:solidFill>
                  <a:srgbClr val="0F4C98"/>
                </a:solidFill>
                <a:latin typeface="Melody"/>
              </a:rPr>
              <a:t>Travaux de reméandrage de la Sainte-Marie</a:t>
            </a:r>
            <a:endParaRPr lang="fr-FR" altLang="fr-FR" sz="2000" b="1" dirty="0">
              <a:solidFill>
                <a:srgbClr val="0F4C98"/>
              </a:solidFill>
              <a:latin typeface="Melody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4B5CD713-25E9-418B-8E24-5AD095C4EED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60</a:t>
            </a:fld>
            <a:endParaRPr lang="fr-FR" altLang="fr-FR"/>
          </a:p>
        </p:txBody>
      </p:sp>
      <p:pic>
        <p:nvPicPr>
          <p:cNvPr id="7" name="Image 6" descr="Une image contenant arbre, extérieur, rivière, plante&#10;&#10;Description générée automatiquement">
            <a:extLst>
              <a:ext uri="{FF2B5EF4-FFF2-40B4-BE49-F238E27FC236}">
                <a16:creationId xmlns:a16="http://schemas.microsoft.com/office/drawing/2014/main" id="{F9BAE912-DCE9-7006-510B-8E5264807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3" y="0"/>
            <a:ext cx="5738947" cy="4304211"/>
          </a:xfrm>
          <a:prstGeom prst="rect">
            <a:avLst/>
          </a:prstGeom>
        </p:spPr>
      </p:pic>
      <p:pic>
        <p:nvPicPr>
          <p:cNvPr id="5" name="Image 4" descr="Une image contenant arbre, extérieur, plante, rivière&#10;&#10;Description générée automatiquement">
            <a:extLst>
              <a:ext uri="{FF2B5EF4-FFF2-40B4-BE49-F238E27FC236}">
                <a16:creationId xmlns:a16="http://schemas.microsoft.com/office/drawing/2014/main" id="{4FCA1DCB-5B3B-6385-9C30-1DD1378A3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006"/>
            <a:ext cx="5817325" cy="436299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EFE5A6-C904-ED4F-7630-E49FF88B2262}"/>
              </a:ext>
            </a:extLst>
          </p:cNvPr>
          <p:cNvSpPr txBox="1"/>
          <p:nvPr/>
        </p:nvSpPr>
        <p:spPr>
          <a:xfrm>
            <a:off x="6161670" y="5304106"/>
            <a:ext cx="15628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</a:rPr>
              <a:t>Méandre à restaurer</a:t>
            </a: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age 13" descr="Une image contenant herbe, extérieur, champ, plante&#10;&#10;Description générée automatiquement">
            <a:extLst>
              <a:ext uri="{FF2B5EF4-FFF2-40B4-BE49-F238E27FC236}">
                <a16:creationId xmlns:a16="http://schemas.microsoft.com/office/drawing/2014/main" id="{361B782B-6B5F-0F37-B263-ADF55302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8" y="765621"/>
            <a:ext cx="7102344" cy="53267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3828890-6F98-6C56-28FA-839E721E776F}"/>
              </a:ext>
            </a:extLst>
          </p:cNvPr>
          <p:cNvSpPr txBox="1"/>
          <p:nvPr/>
        </p:nvSpPr>
        <p:spPr>
          <a:xfrm>
            <a:off x="3405053" y="3075057"/>
            <a:ext cx="231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1000"/>
              <a:tabLst>
                <a:tab pos="457200" algn="l"/>
              </a:tabLst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Herbiers de renoncule</a:t>
            </a:r>
          </a:p>
          <a:p>
            <a:pPr>
              <a:buSzPts val="1000"/>
              <a:tabLst>
                <a:tab pos="457200" algn="l"/>
              </a:tabLs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61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13.  Prochains rendez-vous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250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03329C-8105-45BA-AE45-27A07934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Prochains rendez-vous</a:t>
            </a:r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1ABC62A3-9B1A-441F-9C15-35541F76377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7963" y="6491288"/>
            <a:ext cx="2128837" cy="366712"/>
          </a:xfrm>
        </p:spPr>
        <p:txBody>
          <a:bodyPr/>
          <a:lstStyle/>
          <a:p>
            <a:fld id="{DDBE029F-9EE7-442E-9FE5-5878639DF477}" type="slidenum">
              <a:rPr lang="fr-FR" altLang="fr-FR" smtClean="0"/>
              <a:pPr/>
              <a:t>62</a:t>
            </a:fld>
            <a:endParaRPr lang="fr-FR" alt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AAD659-B560-4923-8761-E3F8BC1BF71C}"/>
              </a:ext>
            </a:extLst>
          </p:cNvPr>
          <p:cNvSpPr txBox="1"/>
          <p:nvPr/>
        </p:nvSpPr>
        <p:spPr>
          <a:xfrm>
            <a:off x="2397366" y="2060019"/>
            <a:ext cx="446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Date prochain conseil en septembre 2022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3A242D2B-D943-4592-BB7D-D7B1BE2B3C6C}"/>
              </a:ext>
            </a:extLst>
          </p:cNvPr>
          <p:cNvSpPr/>
          <p:nvPr/>
        </p:nvSpPr>
        <p:spPr bwMode="auto">
          <a:xfrm>
            <a:off x="620151" y="3405788"/>
            <a:ext cx="2491273" cy="937727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Mardi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septembre</a:t>
            </a:r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02248ABB-662D-4D38-A687-C801C037AD3A}"/>
              </a:ext>
            </a:extLst>
          </p:cNvPr>
          <p:cNvSpPr/>
          <p:nvPr/>
        </p:nvSpPr>
        <p:spPr bwMode="auto">
          <a:xfrm>
            <a:off x="3406771" y="3405786"/>
            <a:ext cx="2491273" cy="937727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Mardi 11 octobre</a:t>
            </a:r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FB658BD1-214E-F46F-8A6E-9A1855C9A488}"/>
              </a:ext>
            </a:extLst>
          </p:cNvPr>
          <p:cNvSpPr/>
          <p:nvPr/>
        </p:nvSpPr>
        <p:spPr bwMode="auto">
          <a:xfrm>
            <a:off x="6262688" y="3405786"/>
            <a:ext cx="2491273" cy="937727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Mardi 18 octobre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F2DFCB-BE89-B375-D71D-78522628469C}"/>
              </a:ext>
            </a:extLst>
          </p:cNvPr>
          <p:cNvSpPr txBox="1"/>
          <p:nvPr/>
        </p:nvSpPr>
        <p:spPr>
          <a:xfrm>
            <a:off x="514295" y="4581288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Bureau avant impossible</a:t>
            </a:r>
          </a:p>
        </p:txBody>
      </p:sp>
    </p:spTree>
    <p:extLst>
      <p:ext uri="{BB962C8B-B14F-4D97-AF65-F5344CB8AC3E}">
        <p14:creationId xmlns:p14="http://schemas.microsoft.com/office/powerpoint/2010/main" val="1986998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24AF06-7754-A4DE-F137-DE50F7DF53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63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BE1D48-C08C-6C30-1438-D0BD02B83958}"/>
              </a:ext>
            </a:extLst>
          </p:cNvPr>
          <p:cNvSpPr txBox="1"/>
          <p:nvPr/>
        </p:nvSpPr>
        <p:spPr>
          <a:xfrm>
            <a:off x="414340" y="1602819"/>
            <a:ext cx="478321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Lettre du SAGEBA : mai 2022</a:t>
            </a:r>
          </a:p>
          <a:p>
            <a:endParaRPr lang="fr-FR" sz="2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BBB45E-BB9D-652B-648E-76A26F3B9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39" y="1051264"/>
            <a:ext cx="1853661" cy="57193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1C5D46-3E7B-D8DB-B933-F4FDD0A3576E}"/>
              </a:ext>
            </a:extLst>
          </p:cNvPr>
          <p:cNvSpPr txBox="1"/>
          <p:nvPr/>
        </p:nvSpPr>
        <p:spPr>
          <a:xfrm>
            <a:off x="1267485" y="565566"/>
            <a:ext cx="787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850"/>
              </a:spcBef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2000" b="1" dirty="0">
                <a:solidFill>
                  <a:srgbClr val="0F4C98"/>
                </a:solidFill>
                <a:latin typeface="Melody"/>
              </a:rPr>
              <a:t>Les rendez-vous de la communication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0E5739-A4D1-B3E7-25DF-84392143A59B}"/>
              </a:ext>
            </a:extLst>
          </p:cNvPr>
          <p:cNvSpPr txBox="1"/>
          <p:nvPr/>
        </p:nvSpPr>
        <p:spPr>
          <a:xfrm>
            <a:off x="414341" y="3571633"/>
            <a:ext cx="57292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Lettre du SAGEBA : septembre 2022</a:t>
            </a:r>
          </a:p>
          <a:p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C8B24A-EDFA-A1DB-2657-68CC4BC2BE97}"/>
              </a:ext>
            </a:extLst>
          </p:cNvPr>
          <p:cNvSpPr txBox="1"/>
          <p:nvPr/>
        </p:nvSpPr>
        <p:spPr>
          <a:xfrm>
            <a:off x="414340" y="5540447"/>
            <a:ext cx="614362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Rapport d’activités 2021: septembre 2022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6094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64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Questions diverses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988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9CA25C-4CBF-0E1C-C04C-249651A0F56B}"/>
              </a:ext>
            </a:extLst>
          </p:cNvPr>
          <p:cNvSpPr/>
          <p:nvPr/>
        </p:nvSpPr>
        <p:spPr bwMode="auto">
          <a:xfrm>
            <a:off x="-11113" y="1"/>
            <a:ext cx="9155113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65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10719" y="5454189"/>
            <a:ext cx="6855594" cy="916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Merci et très bon été !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  <p:pic>
        <p:nvPicPr>
          <p:cNvPr id="7" name="Image 6" descr="Une image contenant eau, plage, nature, rive&#10;&#10;Description générée automatiquement">
            <a:extLst>
              <a:ext uri="{FF2B5EF4-FFF2-40B4-BE49-F238E27FC236}">
                <a16:creationId xmlns:a16="http://schemas.microsoft.com/office/drawing/2014/main" id="{934D7DD3-F1C8-4DD4-C764-96B7DE529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531067"/>
            <a:ext cx="6464369" cy="4301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732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B3395B6-725A-1AF0-1DCF-6A716BD6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008DE4-CF6A-63A4-EF5C-A987CBD31EF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66</a:t>
            </a:fld>
            <a:endParaRPr lang="fr-FR" altLang="fr-FR"/>
          </a:p>
        </p:txBody>
      </p:sp>
      <p:pic>
        <p:nvPicPr>
          <p:cNvPr id="9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3FFF6F40-92F2-1849-E247-F75EBFFCA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9514" r="6997" b="25735"/>
          <a:stretch/>
        </p:blipFill>
        <p:spPr>
          <a:xfrm>
            <a:off x="-56541" y="0"/>
            <a:ext cx="9257082" cy="49392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B400E4-DB46-45E0-18DB-11CC1BE8D68D}"/>
              </a:ext>
            </a:extLst>
          </p:cNvPr>
          <p:cNvSpPr txBox="1"/>
          <p:nvPr/>
        </p:nvSpPr>
        <p:spPr>
          <a:xfrm>
            <a:off x="102912" y="4688658"/>
            <a:ext cx="443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Passages proposés pas toujours nécessaires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CE90D5-AD16-FD7E-E152-C91F6E2CD46B}"/>
              </a:ext>
            </a:extLst>
          </p:cNvPr>
          <p:cNvSpPr txBox="1"/>
          <p:nvPr/>
        </p:nvSpPr>
        <p:spPr>
          <a:xfrm>
            <a:off x="102912" y="5158990"/>
            <a:ext cx="6412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Inventaire organisé sur 1 journée, que ce soit pour 1 ou 3 sites…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DD4EB6-1F05-1320-D778-E831B01663E5}"/>
              </a:ext>
            </a:extLst>
          </p:cNvPr>
          <p:cNvSpPr txBox="1"/>
          <p:nvPr/>
        </p:nvSpPr>
        <p:spPr>
          <a:xfrm>
            <a:off x="102912" y="5707849"/>
            <a:ext cx="858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Si moins de sites, gain sur le nombre de jour d’intégration : 600€ HT au lieu de 900€ HT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B17C24F-F501-0415-5668-A25289224DAD}"/>
              </a:ext>
            </a:extLst>
          </p:cNvPr>
          <p:cNvSpPr/>
          <p:nvPr/>
        </p:nvSpPr>
        <p:spPr bwMode="auto">
          <a:xfrm>
            <a:off x="5646198" y="4039340"/>
            <a:ext cx="630315" cy="28575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588B982-9EEF-EFF2-13FA-A1F9DE145D87}"/>
              </a:ext>
            </a:extLst>
          </p:cNvPr>
          <p:cNvSpPr/>
          <p:nvPr/>
        </p:nvSpPr>
        <p:spPr bwMode="auto">
          <a:xfrm>
            <a:off x="8371642" y="4048865"/>
            <a:ext cx="630315" cy="28575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BAC129-B178-3F4D-A179-B895DDA5DE18}"/>
              </a:ext>
            </a:extLst>
          </p:cNvPr>
          <p:cNvSpPr txBox="1"/>
          <p:nvPr/>
        </p:nvSpPr>
        <p:spPr>
          <a:xfrm>
            <a:off x="102912" y="6240231"/>
            <a:ext cx="370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Subvention AESN à 80% à confirmer</a:t>
            </a:r>
          </a:p>
        </p:txBody>
      </p:sp>
    </p:spTree>
    <p:extLst>
      <p:ext uri="{BB962C8B-B14F-4D97-AF65-F5344CB8AC3E}">
        <p14:creationId xmlns:p14="http://schemas.microsoft.com/office/powerpoint/2010/main" val="27028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8A808F-ABAC-C51B-FB0B-5AA6486D85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67</a:t>
            </a:fld>
            <a:endParaRPr lang="fr-FR" alt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271BCB-B14B-E8ED-DF77-E641FDE84C52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GIEE VIVALDI - émergence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A4098-B0F5-18F5-99A9-DC5B1B92C4A1}"/>
              </a:ext>
            </a:extLst>
          </p:cNvPr>
          <p:cNvSpPr/>
          <p:nvPr/>
        </p:nvSpPr>
        <p:spPr bwMode="auto">
          <a:xfrm>
            <a:off x="284086" y="1242031"/>
            <a:ext cx="2725444" cy="426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Montage technique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3FA474-62D4-3717-4325-07EB267DBEA0}"/>
              </a:ext>
            </a:extLst>
          </p:cNvPr>
          <p:cNvSpPr txBox="1"/>
          <p:nvPr/>
        </p:nvSpPr>
        <p:spPr>
          <a:xfrm>
            <a:off x="497149" y="2057413"/>
            <a:ext cx="8345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accent6"/>
                </a:solidFill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Mise en œuvre du plan d’actions</a:t>
            </a:r>
            <a:r>
              <a:rPr lang="fr-FR" sz="1600" dirty="0"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 de l’aire d’alimentation de captage Vauciennes – </a:t>
            </a:r>
            <a:r>
              <a:rPr lang="fr-FR" sz="1600" dirty="0">
                <a:latin typeface="Gravity"/>
                <a:cs typeface="Arial" panose="020B0604020202020204" pitchFamily="34" charset="0"/>
              </a:rPr>
              <a:t>Vaumoise : 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1600" dirty="0">
                <a:latin typeface="Gravity"/>
                <a:cs typeface="Arial" panose="020B0604020202020204" pitchFamily="34" charset="0"/>
              </a:rPr>
              <a:t>actions agricoles pour la réduction des pressions agricoles</a:t>
            </a:r>
          </a:p>
          <a:p>
            <a:pPr marL="285750" indent="-285750" algn="just">
              <a:buFontTx/>
              <a:buChar char="-"/>
            </a:pPr>
            <a:r>
              <a:rPr lang="fr-FR" sz="1600" dirty="0">
                <a:latin typeface="Gravity"/>
                <a:cs typeface="Arial" panose="020B0604020202020204" pitchFamily="34" charset="0"/>
              </a:rPr>
              <a:t>actions agricoles pour performer et améliorer les pratiques agricoles sur l’aire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39544C-D19A-B45A-272A-864413EE7694}"/>
              </a:ext>
            </a:extLst>
          </p:cNvPr>
          <p:cNvSpPr txBox="1"/>
          <p:nvPr/>
        </p:nvSpPr>
        <p:spPr>
          <a:xfrm>
            <a:off x="497149" y="3884496"/>
            <a:ext cx="83450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algn="just"/>
            <a:r>
              <a:rPr lang="fr-FR" sz="1600" b="1" dirty="0">
                <a:solidFill>
                  <a:schemeClr val="accent6"/>
                </a:solidFill>
                <a:latin typeface="Gravity"/>
                <a:cs typeface="Arial" panose="020B0604020202020204" pitchFamily="34" charset="0"/>
              </a:rPr>
              <a:t>Initiative de tous les agriculteurs </a:t>
            </a:r>
            <a:r>
              <a:rPr lang="fr-FR" sz="1600" dirty="0">
                <a:latin typeface="Gravity"/>
                <a:cs typeface="Arial" panose="020B0604020202020204" pitchFamily="34" charset="0"/>
              </a:rPr>
              <a:t>: se fédérer dans un groupe GIEE* en émergence :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1600" dirty="0">
                <a:latin typeface="Gravity"/>
                <a:cs typeface="Arial" panose="020B0604020202020204" pitchFamily="34" charset="0"/>
              </a:rPr>
              <a:t>Reconnaissance du collectif et des agriculteurs par l’Etat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1600" dirty="0">
                <a:latin typeface="Gravity"/>
                <a:cs typeface="Arial" panose="020B0604020202020204" pitchFamily="34" charset="0"/>
              </a:rPr>
              <a:t>Evaluation des pratiques – bilan initial avec les indicateurs de performance et des objectifs</a:t>
            </a:r>
          </a:p>
          <a:p>
            <a:pPr algn="just"/>
            <a:r>
              <a:rPr lang="fr-FR" sz="1600" dirty="0">
                <a:latin typeface="Gravity"/>
                <a:cs typeface="Arial" panose="020B0604020202020204" pitchFamily="34" charset="0"/>
              </a:rPr>
              <a:t> d’amélioration : HVE 3 (option A)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1600" dirty="0">
                <a:latin typeface="Gravity"/>
                <a:cs typeface="Arial" panose="020B0604020202020204" pitchFamily="34" charset="0"/>
              </a:rPr>
              <a:t>Bilan au bout d’1 an sur l’intérêt de mettre en place un GIEE pour 3 ans</a:t>
            </a:r>
          </a:p>
          <a:p>
            <a:pPr algn="just"/>
            <a:endParaRPr lang="fr-FR" sz="1600" dirty="0">
              <a:latin typeface="Gravity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1D7299-410D-1F1A-B514-1F1E0E25E54A}"/>
              </a:ext>
            </a:extLst>
          </p:cNvPr>
          <p:cNvSpPr txBox="1"/>
          <p:nvPr/>
        </p:nvSpPr>
        <p:spPr>
          <a:xfrm>
            <a:off x="4998313" y="1035391"/>
            <a:ext cx="4145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* GIEE : Groupe d’Intérêt Economique &amp; Environnemental</a:t>
            </a:r>
          </a:p>
        </p:txBody>
      </p:sp>
    </p:spTree>
    <p:extLst>
      <p:ext uri="{BB962C8B-B14F-4D97-AF65-F5344CB8AC3E}">
        <p14:creationId xmlns:p14="http://schemas.microsoft.com/office/powerpoint/2010/main" val="378540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CECD97-D988-8584-835F-43AAF4EE528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68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E7F045-2DF8-F893-F6DD-01DEE142D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581"/>
            <a:ext cx="9144000" cy="4964071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50D2B5B-3FCE-DEBC-9172-F539EE2DFA46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GIEE VIVALDI - émergence</a:t>
            </a:r>
          </a:p>
        </p:txBody>
      </p:sp>
    </p:spTree>
    <p:extLst>
      <p:ext uri="{BB962C8B-B14F-4D97-AF65-F5344CB8AC3E}">
        <p14:creationId xmlns:p14="http://schemas.microsoft.com/office/powerpoint/2010/main" val="9740632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8A808F-ABAC-C51B-FB0B-5AA6486D85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69</a:t>
            </a:fld>
            <a:endParaRPr lang="fr-FR" alt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271BCB-B14B-E8ED-DF77-E641FDE84C52}"/>
              </a:ext>
            </a:extLst>
          </p:cNvPr>
          <p:cNvSpPr txBox="1">
            <a:spLocks/>
          </p:cNvSpPr>
          <p:nvPr/>
        </p:nvSpPr>
        <p:spPr>
          <a:xfrm>
            <a:off x="1257300" y="567027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DBM GIEE VIVALDI - émergence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0C22B0-38BF-6F2C-878A-EDA195C0D933}"/>
              </a:ext>
            </a:extLst>
          </p:cNvPr>
          <p:cNvSpPr txBox="1"/>
          <p:nvPr/>
        </p:nvSpPr>
        <p:spPr>
          <a:xfrm>
            <a:off x="399495" y="2702597"/>
            <a:ext cx="834501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b="1" dirty="0">
                <a:solidFill>
                  <a:schemeClr val="accent6"/>
                </a:solidFill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Gaya Consultants </a:t>
            </a:r>
            <a:r>
              <a:rPr lang="fr-FR" sz="1800" dirty="0"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: bureau d’études</a:t>
            </a:r>
          </a:p>
          <a:p>
            <a:pPr algn="just"/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b="1" dirty="0">
                <a:solidFill>
                  <a:schemeClr val="accent6"/>
                </a:solidFill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SAGEBA</a:t>
            </a:r>
            <a:r>
              <a:rPr lang="fr-FR" sz="1800" dirty="0"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 : porteur administratif et technique du GIEE pour le compte des communes et du bassin de l’Automne</a:t>
            </a:r>
          </a:p>
          <a:p>
            <a:pPr algn="just"/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b="1" dirty="0">
                <a:solidFill>
                  <a:schemeClr val="accent6"/>
                </a:solidFill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Communes de Vaumoise et Vauciennes</a:t>
            </a:r>
            <a:r>
              <a:rPr lang="fr-FR" sz="1800" dirty="0">
                <a:effectLst/>
                <a:latin typeface="Gravity"/>
                <a:ea typeface="Times New Roman" panose="02020603050405020304" pitchFamily="18" charset="0"/>
                <a:cs typeface="Arial" panose="020B0604020202020204" pitchFamily="34" charset="0"/>
              </a:rPr>
              <a:t> : gestionnaire d’eau potable &amp; porteur des aires d’alimentation de captage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AF480-7E97-0ECB-DF82-0C0FB8DD247B}"/>
              </a:ext>
            </a:extLst>
          </p:cNvPr>
          <p:cNvSpPr/>
          <p:nvPr/>
        </p:nvSpPr>
        <p:spPr bwMode="auto">
          <a:xfrm>
            <a:off x="390618" y="1565896"/>
            <a:ext cx="2725444" cy="4261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Montage administratif</a:t>
            </a:r>
          </a:p>
        </p:txBody>
      </p:sp>
    </p:spTree>
    <p:extLst>
      <p:ext uri="{BB962C8B-B14F-4D97-AF65-F5344CB8AC3E}">
        <p14:creationId xmlns:p14="http://schemas.microsoft.com/office/powerpoint/2010/main" val="496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62E434-73D1-1050-22F9-D33D5A8561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CD480C-B8E0-F125-677D-DB9DA6E5BFBE}"/>
              </a:ext>
            </a:extLst>
          </p:cNvPr>
          <p:cNvSpPr txBox="1"/>
          <p:nvPr/>
        </p:nvSpPr>
        <p:spPr>
          <a:xfrm>
            <a:off x="736846" y="1660124"/>
            <a:ext cx="44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Assec : état sans eau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2D1950-D336-A991-B363-232735083EEE}"/>
              </a:ext>
            </a:extLst>
          </p:cNvPr>
          <p:cNvSpPr txBox="1">
            <a:spLocks/>
          </p:cNvSpPr>
          <p:nvPr/>
        </p:nvSpPr>
        <p:spPr>
          <a:xfrm>
            <a:off x="1257300" y="556824"/>
            <a:ext cx="7886700" cy="40011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Définitions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36AFB4-48ED-525B-CF11-367277769F96}"/>
              </a:ext>
            </a:extLst>
          </p:cNvPr>
          <p:cNvSpPr txBox="1"/>
          <p:nvPr/>
        </p:nvSpPr>
        <p:spPr>
          <a:xfrm>
            <a:off x="736846" y="2860089"/>
            <a:ext cx="44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Etiage : niveau le plus bas des eaux</a:t>
            </a:r>
          </a:p>
        </p:txBody>
      </p:sp>
    </p:spTree>
    <p:extLst>
      <p:ext uri="{BB962C8B-B14F-4D97-AF65-F5344CB8AC3E}">
        <p14:creationId xmlns:p14="http://schemas.microsoft.com/office/powerpoint/2010/main" val="23230790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70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Point sur les postes « animateur des aires d’alimentation de captage &amp; protection des eaux souterraines du bassin de l’Automne » et « animateur zones humides »</a:t>
            </a: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328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DF1ED3-234C-5E2B-3345-80F0A1EAFC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71</a:t>
            </a:fld>
            <a:endParaRPr lang="fr-FR" alt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7DC84F-DF5A-E417-E2D8-FC77D7941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555"/>
            <a:ext cx="9144000" cy="4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59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DF1ED3-234C-5E2B-3345-80F0A1EAFC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72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6061FB-C466-3A3F-CCAA-1EB2EFF0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97"/>
          <a:stretch/>
        </p:blipFill>
        <p:spPr>
          <a:xfrm>
            <a:off x="0" y="1038498"/>
            <a:ext cx="6024794" cy="41581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3CF73FB-788F-7B75-F1CB-33F2A068A830}"/>
              </a:ext>
            </a:extLst>
          </p:cNvPr>
          <p:cNvSpPr txBox="1"/>
          <p:nvPr/>
        </p:nvSpPr>
        <p:spPr>
          <a:xfrm>
            <a:off x="6350654" y="1872613"/>
            <a:ext cx="25434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Responsables : </a:t>
            </a:r>
          </a:p>
          <a:p>
            <a:r>
              <a:rPr lang="fr-FR" sz="1400" b="1" dirty="0">
                <a:solidFill>
                  <a:srgbClr val="FFB601"/>
                </a:solidFill>
              </a:rPr>
              <a:t>¼ SAGEBA </a:t>
            </a:r>
            <a:r>
              <a:rPr lang="fr-FR" sz="1400" dirty="0"/>
              <a:t>pour le bassin de l’Automne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FFB601"/>
                </a:solidFill>
              </a:rPr>
              <a:t>¼ Vauciennes</a:t>
            </a:r>
            <a:r>
              <a:rPr lang="fr-FR" sz="1400" dirty="0"/>
              <a:t>, gestionnaire d’eau potable jusqu’au 1</a:t>
            </a:r>
            <a:r>
              <a:rPr lang="fr-FR" sz="1400" baseline="30000" dirty="0"/>
              <a:t>er</a:t>
            </a:r>
            <a:r>
              <a:rPr lang="fr-FR" sz="1400" dirty="0"/>
              <a:t> janvier 2024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FFB601"/>
                </a:solidFill>
              </a:rPr>
              <a:t>¼ Vaumoise</a:t>
            </a:r>
            <a:r>
              <a:rPr lang="fr-FR" sz="1400" dirty="0"/>
              <a:t>, gestionnaire d’eau potable jusqu’au 1</a:t>
            </a:r>
            <a:r>
              <a:rPr lang="fr-FR" sz="1400" baseline="30000" dirty="0"/>
              <a:t>er</a:t>
            </a:r>
            <a:r>
              <a:rPr lang="fr-FR" sz="1400" dirty="0"/>
              <a:t> janvier 2024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FFB601"/>
                </a:solidFill>
              </a:rPr>
              <a:t>¼ SMIAEP Auger</a:t>
            </a:r>
            <a:r>
              <a:rPr lang="fr-FR" sz="1400" dirty="0"/>
              <a:t>, gestionnaire d’eau potable</a:t>
            </a:r>
          </a:p>
          <a:p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B13B42-DC6E-FD6C-5B76-377AFEBA32EE}"/>
              </a:ext>
            </a:extLst>
          </p:cNvPr>
          <p:cNvSpPr txBox="1"/>
          <p:nvPr/>
        </p:nvSpPr>
        <p:spPr>
          <a:xfrm>
            <a:off x="581292" y="5634836"/>
            <a:ext cx="798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SAGEBA est désigné AMO par Vauciennes, Vaumoise et le SMIAEP d’Auger</a:t>
            </a:r>
          </a:p>
        </p:txBody>
      </p:sp>
    </p:spTree>
    <p:extLst>
      <p:ext uri="{BB962C8B-B14F-4D97-AF65-F5344CB8AC3E}">
        <p14:creationId xmlns:p14="http://schemas.microsoft.com/office/powerpoint/2010/main" val="19258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D85641-D0CE-35C4-E7AC-E8048A6471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73</a:t>
            </a:fld>
            <a:endParaRPr lang="fr-FR" alt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59174C-099A-649D-9B37-52D4EF5A07C5}"/>
              </a:ext>
            </a:extLst>
          </p:cNvPr>
          <p:cNvSpPr txBox="1"/>
          <p:nvPr/>
        </p:nvSpPr>
        <p:spPr>
          <a:xfrm>
            <a:off x="284086" y="1296140"/>
            <a:ext cx="6566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Périmètre d’actions = périmètre d’intervention du SAGEBA</a:t>
            </a:r>
          </a:p>
          <a:p>
            <a:pPr marL="285750" indent="-285750">
              <a:buFontTx/>
              <a:buChar char="-"/>
            </a:pPr>
            <a:r>
              <a:rPr lang="fr-FR" dirty="0"/>
              <a:t>1 AAC d’Auger St Vincent à redynamiser &amp; gérer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075A5B-56D9-670F-75A4-E40C2DB223D9}"/>
              </a:ext>
            </a:extLst>
          </p:cNvPr>
          <p:cNvSpPr/>
          <p:nvPr/>
        </p:nvSpPr>
        <p:spPr bwMode="auto">
          <a:xfrm>
            <a:off x="1038688" y="2496469"/>
            <a:ext cx="3755255" cy="6924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gestionnaire doit définir son nouveau plan d’actions 2022-2028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A9D77-BF40-3340-59CB-DA224ED93C07}"/>
              </a:ext>
            </a:extLst>
          </p:cNvPr>
          <p:cNvSpPr/>
          <p:nvPr/>
        </p:nvSpPr>
        <p:spPr bwMode="auto">
          <a:xfrm>
            <a:off x="5270081" y="2496469"/>
            <a:ext cx="2334828" cy="6924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Captage grenelle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B8E019-F9E1-7799-044E-7E6055D6D471}"/>
              </a:ext>
            </a:extLst>
          </p:cNvPr>
          <p:cNvSpPr txBox="1"/>
          <p:nvPr/>
        </p:nvSpPr>
        <p:spPr>
          <a:xfrm>
            <a:off x="301937" y="1111474"/>
            <a:ext cx="472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BESOINS D’UN ANIMATEUR AAC AU SAGEBA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DFF9B6-FB62-8AD1-EF53-348BAAC97440}"/>
              </a:ext>
            </a:extLst>
          </p:cNvPr>
          <p:cNvSpPr txBox="1"/>
          <p:nvPr/>
        </p:nvSpPr>
        <p:spPr>
          <a:xfrm>
            <a:off x="284085" y="3096633"/>
            <a:ext cx="83140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1 AAC Vauciennes – Vaumoise à lancer : plan d’actions 2022-2028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Dynamisme des agriculteurs de Vauciennes – Vaumoise : GIEE en émergence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Dynamisme et attentes des communes de Vauciennes et Vaumoise</a:t>
            </a:r>
          </a:p>
          <a:p>
            <a:pPr marL="285750" indent="-285750">
              <a:buFontTx/>
              <a:buChar char="-"/>
            </a:pPr>
            <a:r>
              <a:rPr lang="fr-FR" dirty="0"/>
              <a:t>Engagement contractuel du SAGEBA &amp; missions SAGE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527D83-85D5-39BF-C311-60EE4087243A}"/>
              </a:ext>
            </a:extLst>
          </p:cNvPr>
          <p:cNvSpPr txBox="1"/>
          <p:nvPr/>
        </p:nvSpPr>
        <p:spPr>
          <a:xfrm>
            <a:off x="88775" y="495354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CDF35E-BFA8-8DF3-1696-B01F0020DB38}"/>
              </a:ext>
            </a:extLst>
          </p:cNvPr>
          <p:cNvSpPr txBox="1"/>
          <p:nvPr/>
        </p:nvSpPr>
        <p:spPr>
          <a:xfrm>
            <a:off x="284085" y="5163291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Membre de l’équipe technique du SAGEBA</a:t>
            </a:r>
          </a:p>
          <a:p>
            <a:pPr marL="285750" indent="-285750">
              <a:buFontTx/>
              <a:buChar char="-"/>
            </a:pPr>
            <a:r>
              <a:rPr lang="fr-FR" dirty="0"/>
              <a:t>Surcharge de l’équipe restante du SAGEBA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F35ECA-EECC-BF82-1427-B44963F090BC}"/>
              </a:ext>
            </a:extLst>
          </p:cNvPr>
          <p:cNvSpPr/>
          <p:nvPr/>
        </p:nvSpPr>
        <p:spPr bwMode="auto">
          <a:xfrm>
            <a:off x="1269507" y="5982186"/>
            <a:ext cx="6842909" cy="6924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Besoins de participer à la distribution d’ une eau potable de qualité aux habitants pour - 1 800€ / an  et + 8 000€ / an ?</a:t>
            </a:r>
          </a:p>
        </p:txBody>
      </p:sp>
    </p:spTree>
    <p:extLst>
      <p:ext uri="{BB962C8B-B14F-4D97-AF65-F5344CB8AC3E}">
        <p14:creationId xmlns:p14="http://schemas.microsoft.com/office/powerpoint/2010/main" val="1103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9" grpId="0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74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248076"/>
              </p:ext>
            </p:extLst>
          </p:nvPr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E7641-12A9-D1C5-375D-5C0518189D31}"/>
              </a:ext>
            </a:extLst>
          </p:cNvPr>
          <p:cNvSpPr/>
          <p:nvPr/>
        </p:nvSpPr>
        <p:spPr bwMode="auto">
          <a:xfrm>
            <a:off x="3451026" y="3722703"/>
            <a:ext cx="1200873" cy="2305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9BB276-3362-B7F4-5443-DE80B9A16926}"/>
              </a:ext>
            </a:extLst>
          </p:cNvPr>
          <p:cNvSpPr/>
          <p:nvPr/>
        </p:nvSpPr>
        <p:spPr bwMode="auto">
          <a:xfrm>
            <a:off x="4307151" y="1029811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83ECA-3F4D-104C-01B4-851874C5C65B}"/>
              </a:ext>
            </a:extLst>
          </p:cNvPr>
          <p:cNvSpPr/>
          <p:nvPr/>
        </p:nvSpPr>
        <p:spPr bwMode="auto">
          <a:xfrm>
            <a:off x="5957526" y="1029810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D03C4-D5A3-A6F0-2047-8E512C28F160}"/>
              </a:ext>
            </a:extLst>
          </p:cNvPr>
          <p:cNvSpPr/>
          <p:nvPr/>
        </p:nvSpPr>
        <p:spPr bwMode="auto">
          <a:xfrm>
            <a:off x="5124299" y="3675725"/>
            <a:ext cx="1200873" cy="2305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65212-090C-8B38-9BC6-FA5DE9FEE063}"/>
              </a:ext>
            </a:extLst>
          </p:cNvPr>
          <p:cNvSpPr/>
          <p:nvPr/>
        </p:nvSpPr>
        <p:spPr bwMode="auto">
          <a:xfrm>
            <a:off x="6797572" y="3952346"/>
            <a:ext cx="2027205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182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75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9BB276-3362-B7F4-5443-DE80B9A16926}"/>
              </a:ext>
            </a:extLst>
          </p:cNvPr>
          <p:cNvSpPr/>
          <p:nvPr/>
        </p:nvSpPr>
        <p:spPr bwMode="auto">
          <a:xfrm>
            <a:off x="4307151" y="1029811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83ECA-3F4D-104C-01B4-851874C5C65B}"/>
              </a:ext>
            </a:extLst>
          </p:cNvPr>
          <p:cNvSpPr/>
          <p:nvPr/>
        </p:nvSpPr>
        <p:spPr bwMode="auto">
          <a:xfrm>
            <a:off x="5957526" y="1029810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D03C4-D5A3-A6F0-2047-8E512C28F160}"/>
              </a:ext>
            </a:extLst>
          </p:cNvPr>
          <p:cNvSpPr/>
          <p:nvPr/>
        </p:nvSpPr>
        <p:spPr bwMode="auto">
          <a:xfrm>
            <a:off x="5124299" y="3675725"/>
            <a:ext cx="1200873" cy="2305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65212-090C-8B38-9BC6-FA5DE9FEE063}"/>
              </a:ext>
            </a:extLst>
          </p:cNvPr>
          <p:cNvSpPr/>
          <p:nvPr/>
        </p:nvSpPr>
        <p:spPr bwMode="auto">
          <a:xfrm>
            <a:off x="6797572" y="3952346"/>
            <a:ext cx="2027205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686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76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83ECA-3F4D-104C-01B4-851874C5C65B}"/>
              </a:ext>
            </a:extLst>
          </p:cNvPr>
          <p:cNvSpPr/>
          <p:nvPr/>
        </p:nvSpPr>
        <p:spPr bwMode="auto">
          <a:xfrm>
            <a:off x="5957526" y="1029810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D03C4-D5A3-A6F0-2047-8E512C28F160}"/>
              </a:ext>
            </a:extLst>
          </p:cNvPr>
          <p:cNvSpPr/>
          <p:nvPr/>
        </p:nvSpPr>
        <p:spPr bwMode="auto">
          <a:xfrm>
            <a:off x="5124299" y="3675725"/>
            <a:ext cx="1200873" cy="23052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65212-090C-8B38-9BC6-FA5DE9FEE063}"/>
              </a:ext>
            </a:extLst>
          </p:cNvPr>
          <p:cNvSpPr/>
          <p:nvPr/>
        </p:nvSpPr>
        <p:spPr bwMode="auto">
          <a:xfrm>
            <a:off x="6797572" y="3952346"/>
            <a:ext cx="2027205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8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77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83ECA-3F4D-104C-01B4-851874C5C65B}"/>
              </a:ext>
            </a:extLst>
          </p:cNvPr>
          <p:cNvSpPr/>
          <p:nvPr/>
        </p:nvSpPr>
        <p:spPr bwMode="auto">
          <a:xfrm>
            <a:off x="5957526" y="1029810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65212-090C-8B38-9BC6-FA5DE9FEE063}"/>
              </a:ext>
            </a:extLst>
          </p:cNvPr>
          <p:cNvSpPr/>
          <p:nvPr/>
        </p:nvSpPr>
        <p:spPr bwMode="auto">
          <a:xfrm>
            <a:off x="6797572" y="3952346"/>
            <a:ext cx="2027205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41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78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65212-090C-8B38-9BC6-FA5DE9FEE063}"/>
              </a:ext>
            </a:extLst>
          </p:cNvPr>
          <p:cNvSpPr/>
          <p:nvPr/>
        </p:nvSpPr>
        <p:spPr bwMode="auto">
          <a:xfrm>
            <a:off x="6797572" y="3952346"/>
            <a:ext cx="2027205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86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79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BB6C47-E562-683E-C214-3F899EA27267}"/>
              </a:ext>
            </a:extLst>
          </p:cNvPr>
          <p:cNvSpPr/>
          <p:nvPr/>
        </p:nvSpPr>
        <p:spPr bwMode="auto">
          <a:xfrm>
            <a:off x="7623904" y="890058"/>
            <a:ext cx="1200873" cy="2399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D22E09-CAFC-17C5-9FED-9D9C99F016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</a:t>
            </a:fld>
            <a:endParaRPr lang="fr-FR" alt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61B649-2885-FAD6-791C-61899515BF3C}"/>
              </a:ext>
            </a:extLst>
          </p:cNvPr>
          <p:cNvSpPr txBox="1"/>
          <p:nvPr/>
        </p:nvSpPr>
        <p:spPr>
          <a:xfrm>
            <a:off x="355106" y="2175003"/>
            <a:ext cx="8984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https://www.vie-publique.fr/video/285379-video-leau-une-ressource-menacee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D7E51F-2AA6-69E7-A542-90964166B21C}"/>
              </a:ext>
            </a:extLst>
          </p:cNvPr>
          <p:cNvSpPr txBox="1"/>
          <p:nvPr/>
        </p:nvSpPr>
        <p:spPr>
          <a:xfrm>
            <a:off x="603681" y="3759668"/>
            <a:ext cx="8984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Vidéo du kit de communication du ministère en charge de l’environnement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53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F05502-7E9F-F4EE-2445-63865ADDCE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80</a:t>
            </a:fld>
            <a:endParaRPr lang="fr-FR" altLang="fr-FR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4C1AD2A-989F-5A84-BEF3-62EB5306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318" y="0"/>
          <a:ext cx="9254636" cy="65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4C1AD2A-989F-5A84-BEF3-62EB5306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318" y="0"/>
                        <a:ext cx="9254636" cy="6540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A743FE5-BA38-E1AF-9BA0-A21C408B3971}"/>
              </a:ext>
            </a:extLst>
          </p:cNvPr>
          <p:cNvSpPr/>
          <p:nvPr/>
        </p:nvSpPr>
        <p:spPr bwMode="auto">
          <a:xfrm>
            <a:off x="159798" y="674703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DDFA4-6E69-9127-5D34-FB3A40849A78}"/>
              </a:ext>
            </a:extLst>
          </p:cNvPr>
          <p:cNvSpPr/>
          <p:nvPr/>
        </p:nvSpPr>
        <p:spPr bwMode="auto">
          <a:xfrm>
            <a:off x="1665135" y="747204"/>
            <a:ext cx="1970843" cy="2601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163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AA1DD9E-872C-23B3-172F-5D6C7E1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Réunion avec AESN le 8 juin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405DD3-BA9F-26FA-BBA8-2C4F8A0739F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81</a:t>
            </a:fld>
            <a:endParaRPr lang="fr-FR" altLang="fr-FR"/>
          </a:p>
        </p:txBody>
      </p:sp>
      <p:pic>
        <p:nvPicPr>
          <p:cNvPr id="6" name="Graphique 5" descr="Avertissement avec un remplissage uni">
            <a:extLst>
              <a:ext uri="{FF2B5EF4-FFF2-40B4-BE49-F238E27FC236}">
                <a16:creationId xmlns:a16="http://schemas.microsoft.com/office/drawing/2014/main" id="{2844969E-2C47-4FC2-EB8C-4B0991D6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1860" y="1011808"/>
            <a:ext cx="914400" cy="914400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65324B05-0A12-BA2D-2C10-67709FE7DE0E}"/>
              </a:ext>
            </a:extLst>
          </p:cNvPr>
          <p:cNvSpPr txBox="1">
            <a:spLocks/>
          </p:cNvSpPr>
          <p:nvPr/>
        </p:nvSpPr>
        <p:spPr bwMode="auto">
          <a:xfrm>
            <a:off x="157740" y="1601305"/>
            <a:ext cx="8224838" cy="401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1. </a:t>
            </a:r>
            <a:r>
              <a:rPr lang="fr-FR" sz="1600" dirty="0"/>
              <a:t>AESN ne subventionnera </a:t>
            </a:r>
            <a:r>
              <a:rPr lang="fr-FR" sz="1600" dirty="0">
                <a:solidFill>
                  <a:srgbClr val="C00000"/>
                </a:solidFill>
              </a:rPr>
              <a:t>pas de mutualisation de poste rivière / zones humides</a:t>
            </a:r>
          </a:p>
          <a:p>
            <a:endParaRPr lang="fr-FR" sz="1600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54AE32AE-3552-4215-00C4-858AF0FC04E3}"/>
              </a:ext>
            </a:extLst>
          </p:cNvPr>
          <p:cNvSpPr txBox="1">
            <a:spLocks/>
          </p:cNvSpPr>
          <p:nvPr/>
        </p:nvSpPr>
        <p:spPr bwMode="auto">
          <a:xfrm>
            <a:off x="160336" y="2583636"/>
            <a:ext cx="8224838" cy="825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2. </a:t>
            </a:r>
            <a:r>
              <a:rPr lang="fr-FR" sz="1600" dirty="0"/>
              <a:t>AESN ne subventionnera </a:t>
            </a:r>
            <a:r>
              <a:rPr lang="fr-FR" sz="1600" dirty="0">
                <a:solidFill>
                  <a:srgbClr val="C00000"/>
                </a:solidFill>
              </a:rPr>
              <a:t>pas de travaux eau potable aux gestionnaires d’eau potable </a:t>
            </a:r>
            <a:r>
              <a:rPr lang="fr-FR" sz="1600" dirty="0"/>
              <a:t>n’ayant ni animateur / ni un engagement vers des démarches d’aire d’alimentation de captage</a:t>
            </a: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10BA420A-F151-19CC-EF18-50F71530FFF3}"/>
              </a:ext>
            </a:extLst>
          </p:cNvPr>
          <p:cNvSpPr txBox="1">
            <a:spLocks/>
          </p:cNvSpPr>
          <p:nvPr/>
        </p:nvSpPr>
        <p:spPr bwMode="auto">
          <a:xfrm>
            <a:off x="160336" y="3881555"/>
            <a:ext cx="8224838" cy="14489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3. </a:t>
            </a:r>
            <a:r>
              <a:rPr lang="fr-FR" sz="1600" dirty="0"/>
              <a:t>AESN peut </a:t>
            </a:r>
            <a:r>
              <a:rPr lang="fr-FR" sz="1600" dirty="0">
                <a:solidFill>
                  <a:srgbClr val="C00000"/>
                </a:solidFill>
              </a:rPr>
              <a:t>se désengager du Contrat Territorial Eau &amp; Climat </a:t>
            </a:r>
            <a:r>
              <a:rPr lang="fr-FR" sz="1600" dirty="0"/>
              <a:t>de l’Automne pour non respect des engagements par la structure porteuse : personnel + travaux réalisés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54F897D9-E4A1-3650-C027-619B2FE0A91D}"/>
              </a:ext>
            </a:extLst>
          </p:cNvPr>
          <p:cNvSpPr txBox="1">
            <a:spLocks/>
          </p:cNvSpPr>
          <p:nvPr/>
        </p:nvSpPr>
        <p:spPr bwMode="auto">
          <a:xfrm>
            <a:off x="160336" y="5160310"/>
            <a:ext cx="8224838" cy="9020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4. </a:t>
            </a:r>
            <a:r>
              <a:rPr lang="fr-FR" sz="1600" dirty="0"/>
              <a:t>AESN subventionne en priorité le bassin de l’Automne. Si aucun recrutement n’est réalisé, le financement sera reporté sur un autre bassin prêt à s’engager. </a:t>
            </a:r>
            <a:r>
              <a:rPr lang="fr-FR" sz="1600" dirty="0">
                <a:solidFill>
                  <a:srgbClr val="C00000"/>
                </a:solidFill>
              </a:rPr>
              <a:t>Les subventions pour l’Automne ne seront plus prioritaires.</a:t>
            </a:r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0330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AA1DD9E-872C-23B3-172F-5D6C7E1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Réunion avec AESN le 8 juin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405DD3-BA9F-26FA-BBA8-2C4F8A0739F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82</a:t>
            </a:fld>
            <a:endParaRPr lang="fr-FR" altLang="fr-FR"/>
          </a:p>
        </p:txBody>
      </p:sp>
      <p:pic>
        <p:nvPicPr>
          <p:cNvPr id="6" name="Graphique 5" descr="Avertissement avec un remplissage uni">
            <a:extLst>
              <a:ext uri="{FF2B5EF4-FFF2-40B4-BE49-F238E27FC236}">
                <a16:creationId xmlns:a16="http://schemas.microsoft.com/office/drawing/2014/main" id="{2844969E-2C47-4FC2-EB8C-4B0991D6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1860" y="1011808"/>
            <a:ext cx="914400" cy="914400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65324B05-0A12-BA2D-2C10-67709FE7DE0E}"/>
              </a:ext>
            </a:extLst>
          </p:cNvPr>
          <p:cNvSpPr txBox="1">
            <a:spLocks/>
          </p:cNvSpPr>
          <p:nvPr/>
        </p:nvSpPr>
        <p:spPr bwMode="auto">
          <a:xfrm>
            <a:off x="304222" y="4096465"/>
            <a:ext cx="8224838" cy="1070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6. </a:t>
            </a:r>
            <a:r>
              <a:rPr lang="fr-FR" sz="1600" dirty="0"/>
              <a:t>AESN verse des acomptes d’avance pour toutes ses subventions.</a:t>
            </a:r>
          </a:p>
          <a:p>
            <a:pPr marL="0" indent="0">
              <a:buFont typeface="Arial" charset="0"/>
              <a:buNone/>
            </a:pPr>
            <a:r>
              <a:rPr lang="fr-FR" sz="1600" dirty="0"/>
              <a:t>Le SAGEBA devra </a:t>
            </a:r>
            <a:r>
              <a:rPr lang="fr-FR" sz="1600" dirty="0">
                <a:solidFill>
                  <a:srgbClr val="C00000"/>
                </a:solidFill>
              </a:rPr>
              <a:t>s’acquitter des avances reçues en trop </a:t>
            </a:r>
            <a:r>
              <a:rPr lang="fr-FR" sz="1600" dirty="0"/>
              <a:t>pour chaque mois sans personnel (sur le salaire chargé brut et le forfait de fonctionnement)</a:t>
            </a:r>
          </a:p>
          <a:p>
            <a:pPr marL="0" indent="0">
              <a:buFont typeface="Arial" charset="0"/>
              <a:buNone/>
            </a:pPr>
            <a:endParaRPr lang="fr-FR" sz="1600" dirty="0"/>
          </a:p>
          <a:p>
            <a:endParaRPr lang="fr-FR" sz="1600" dirty="0"/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EA070A8A-6D0E-EBE2-CAB1-88A74E357332}"/>
              </a:ext>
            </a:extLst>
          </p:cNvPr>
          <p:cNvSpPr txBox="1">
            <a:spLocks/>
          </p:cNvSpPr>
          <p:nvPr/>
        </p:nvSpPr>
        <p:spPr bwMode="auto">
          <a:xfrm>
            <a:off x="304222" y="5528693"/>
            <a:ext cx="8224838" cy="1070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800" kern="1200">
                <a:solidFill>
                  <a:srgbClr val="103475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2573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714500" indent="-3429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rebuchet MS" pitchFamily="34" charset="0"/>
              <a:buChar char="–"/>
              <a:defRPr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rgbClr val="000000"/>
                </a:solidFill>
                <a:latin typeface="Trebuchet MS" panose="020B06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1600" b="1" dirty="0">
                <a:solidFill>
                  <a:srgbClr val="C00000"/>
                </a:solidFill>
              </a:rPr>
              <a:t>7. </a:t>
            </a:r>
            <a:r>
              <a:rPr lang="fr-FR" sz="1600" dirty="0"/>
              <a:t>AESN exhorte le SAGEBA à </a:t>
            </a:r>
            <a:r>
              <a:rPr lang="fr-FR" sz="1600" dirty="0">
                <a:solidFill>
                  <a:srgbClr val="C00000"/>
                </a:solidFill>
              </a:rPr>
              <a:t>élaborer sa stratégie puis ses scenarios financiers </a:t>
            </a:r>
            <a:r>
              <a:rPr lang="fr-FR" sz="1600" dirty="0"/>
              <a:t>de toute urgence, comme annoncé au conseil syndical de décembre 2021 et validé en février 2022</a:t>
            </a:r>
          </a:p>
          <a:p>
            <a:pPr marL="0" indent="0">
              <a:buFont typeface="Arial" charset="0"/>
              <a:buNone/>
            </a:pPr>
            <a:endParaRPr lang="fr-FR" sz="1600" dirty="0"/>
          </a:p>
          <a:p>
            <a:pPr marL="0" indent="0">
              <a:buFont typeface="Arial" charset="0"/>
              <a:buNone/>
            </a:pPr>
            <a:endParaRPr lang="fr-FR" sz="1600" dirty="0"/>
          </a:p>
          <a:p>
            <a:endParaRPr lang="fr-FR" sz="1600" dirty="0"/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789244DB-F846-A2A4-88C0-D6900BAC6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22" y="1590339"/>
            <a:ext cx="8224838" cy="1992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dirty="0">
                <a:solidFill>
                  <a:srgbClr val="C00000"/>
                </a:solidFill>
              </a:rPr>
              <a:t>5. </a:t>
            </a:r>
            <a:r>
              <a:rPr lang="fr-FR" sz="1600" dirty="0"/>
              <a:t>AESN est un établissement public d’Etat apportant une </a:t>
            </a:r>
            <a:r>
              <a:rPr lang="fr-FR" sz="1600" dirty="0">
                <a:solidFill>
                  <a:srgbClr val="C00000"/>
                </a:solidFill>
              </a:rPr>
              <a:t>aide financière </a:t>
            </a:r>
            <a:r>
              <a:rPr lang="fr-FR" sz="1600" dirty="0"/>
              <a:t>aux collectivités pour la mise en œuvre de leur compétence. Pour le SAGEBA : </a:t>
            </a:r>
          </a:p>
          <a:p>
            <a:pPr lvl="1"/>
            <a:r>
              <a:rPr lang="fr-FR" sz="1600" dirty="0"/>
              <a:t>80% des 3 postes animateurs rivières, zones humides et AAC</a:t>
            </a:r>
          </a:p>
          <a:p>
            <a:pPr lvl="1"/>
            <a:r>
              <a:rPr lang="fr-FR" sz="1600" dirty="0"/>
              <a:t>50% poste animateur SAGE et CT&amp;EC</a:t>
            </a:r>
          </a:p>
          <a:p>
            <a:pPr lvl="1"/>
            <a:r>
              <a:rPr lang="fr-FR" sz="1600" dirty="0"/>
              <a:t>1 forfait de fonctionnement annuel de 8 000€ pour chaque poste</a:t>
            </a:r>
          </a:p>
          <a:p>
            <a:pPr lvl="1"/>
            <a:r>
              <a:rPr lang="fr-FR" sz="1600" dirty="0"/>
              <a:t>80% pour les études et travaux</a:t>
            </a:r>
          </a:p>
        </p:txBody>
      </p:sp>
    </p:spTree>
    <p:extLst>
      <p:ext uri="{BB962C8B-B14F-4D97-AF65-F5344CB8AC3E}">
        <p14:creationId xmlns:p14="http://schemas.microsoft.com/office/powerpoint/2010/main" val="221491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AC5A7EA-2298-5F93-C9A2-7373DAF573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59633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84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72239"/>
              </p:ext>
            </p:extLst>
          </p:nvPr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621DC-1B5B-0642-9E29-A6AD793A0499}"/>
              </a:ext>
            </a:extLst>
          </p:cNvPr>
          <p:cNvSpPr/>
          <p:nvPr/>
        </p:nvSpPr>
        <p:spPr bwMode="auto">
          <a:xfrm>
            <a:off x="1775534" y="719092"/>
            <a:ext cx="7306322" cy="21661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2299317" y="3028764"/>
            <a:ext cx="6525087" cy="34625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894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85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621DC-1B5B-0642-9E29-A6AD793A0499}"/>
              </a:ext>
            </a:extLst>
          </p:cNvPr>
          <p:cNvSpPr/>
          <p:nvPr/>
        </p:nvSpPr>
        <p:spPr bwMode="auto">
          <a:xfrm>
            <a:off x="4781527" y="719092"/>
            <a:ext cx="4362473" cy="21661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5237825" y="3028764"/>
            <a:ext cx="3586579" cy="34625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A7CA7-6463-CB77-588E-EF8440079B05}"/>
              </a:ext>
            </a:extLst>
          </p:cNvPr>
          <p:cNvSpPr/>
          <p:nvPr/>
        </p:nvSpPr>
        <p:spPr bwMode="auto">
          <a:xfrm>
            <a:off x="4698668" y="871492"/>
            <a:ext cx="1289320" cy="433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04ADA-9357-AE69-64DE-5A0743A5AF61}"/>
              </a:ext>
            </a:extLst>
          </p:cNvPr>
          <p:cNvSpPr/>
          <p:nvPr/>
        </p:nvSpPr>
        <p:spPr bwMode="auto">
          <a:xfrm>
            <a:off x="4478205" y="4973601"/>
            <a:ext cx="1289320" cy="14094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5CFD9C-0046-D7C6-CF79-C7F9A788A27B}"/>
              </a:ext>
            </a:extLst>
          </p:cNvPr>
          <p:cNvSpPr/>
          <p:nvPr/>
        </p:nvSpPr>
        <p:spPr bwMode="auto">
          <a:xfrm>
            <a:off x="2363840" y="3028764"/>
            <a:ext cx="2256407" cy="1290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110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86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621DC-1B5B-0642-9E29-A6AD793A0499}"/>
              </a:ext>
            </a:extLst>
          </p:cNvPr>
          <p:cNvSpPr/>
          <p:nvPr/>
        </p:nvSpPr>
        <p:spPr bwMode="auto">
          <a:xfrm>
            <a:off x="4781527" y="719092"/>
            <a:ext cx="4362473" cy="21661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5237825" y="3028764"/>
            <a:ext cx="3586579" cy="34625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A7CA7-6463-CB77-588E-EF8440079B05}"/>
              </a:ext>
            </a:extLst>
          </p:cNvPr>
          <p:cNvSpPr/>
          <p:nvPr/>
        </p:nvSpPr>
        <p:spPr bwMode="auto">
          <a:xfrm>
            <a:off x="4698668" y="871492"/>
            <a:ext cx="1289320" cy="433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04ADA-9357-AE69-64DE-5A0743A5AF61}"/>
              </a:ext>
            </a:extLst>
          </p:cNvPr>
          <p:cNvSpPr/>
          <p:nvPr/>
        </p:nvSpPr>
        <p:spPr bwMode="auto">
          <a:xfrm>
            <a:off x="4478205" y="4973601"/>
            <a:ext cx="1289320" cy="14094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284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87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5237825" y="3063341"/>
            <a:ext cx="3586579" cy="12662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A7CA7-6463-CB77-588E-EF8440079B05}"/>
              </a:ext>
            </a:extLst>
          </p:cNvPr>
          <p:cNvSpPr/>
          <p:nvPr/>
        </p:nvSpPr>
        <p:spPr bwMode="auto">
          <a:xfrm>
            <a:off x="5453269" y="1622820"/>
            <a:ext cx="3451033" cy="12269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53EF1-C057-05FA-A107-BCBF970E46DF}"/>
              </a:ext>
            </a:extLst>
          </p:cNvPr>
          <p:cNvSpPr/>
          <p:nvPr/>
        </p:nvSpPr>
        <p:spPr bwMode="auto">
          <a:xfrm>
            <a:off x="4764673" y="5007006"/>
            <a:ext cx="4059731" cy="14842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482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88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5237825" y="3063341"/>
            <a:ext cx="3586579" cy="12662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A7CA7-6463-CB77-588E-EF8440079B05}"/>
              </a:ext>
            </a:extLst>
          </p:cNvPr>
          <p:cNvSpPr/>
          <p:nvPr/>
        </p:nvSpPr>
        <p:spPr bwMode="auto">
          <a:xfrm>
            <a:off x="5453269" y="1622820"/>
            <a:ext cx="3451033" cy="12269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613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89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EE65F-C6CA-986F-D4D3-BF8ABAE172A6}"/>
              </a:ext>
            </a:extLst>
          </p:cNvPr>
          <p:cNvSpPr/>
          <p:nvPr/>
        </p:nvSpPr>
        <p:spPr bwMode="auto">
          <a:xfrm>
            <a:off x="5237825" y="3063341"/>
            <a:ext cx="3586579" cy="12662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5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84AE3B8-AB47-80F8-91BF-EC61BBDED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Tendances climatiques pour l’été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C0DB5A-C3C7-BF78-63A8-A6E0230BA8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E18AF56-AA13-4771-A5DA-7C7406737EC1}" type="slidenum">
              <a:rPr lang="fr-FR" altLang="fr-FR" smtClean="0"/>
              <a:pPr/>
              <a:t>9</a:t>
            </a:fld>
            <a:endParaRPr lang="fr-FR" alt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DB381E3-70CC-A748-CC2D-91136ACF5F5D}"/>
              </a:ext>
            </a:extLst>
          </p:cNvPr>
          <p:cNvSpPr/>
          <p:nvPr/>
        </p:nvSpPr>
        <p:spPr bwMode="auto">
          <a:xfrm>
            <a:off x="3773010" y="3223334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Eté sec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B44EB02-1142-5E25-6362-F8161DA6ACB4}"/>
              </a:ext>
            </a:extLst>
          </p:cNvPr>
          <p:cNvSpPr/>
          <p:nvPr/>
        </p:nvSpPr>
        <p:spPr bwMode="auto">
          <a:xfrm>
            <a:off x="827103" y="1823621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Risque de sécheresse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7BA68E-39B3-0CF4-5901-A6CBE8719815}"/>
              </a:ext>
            </a:extLst>
          </p:cNvPr>
          <p:cNvSpPr/>
          <p:nvPr/>
        </p:nvSpPr>
        <p:spPr bwMode="auto">
          <a:xfrm>
            <a:off x="890726" y="4128857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Pluviométrie basse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13E390-E72C-E5B3-9AC6-4CE9C3B8FDC2}"/>
              </a:ext>
            </a:extLst>
          </p:cNvPr>
          <p:cNvSpPr/>
          <p:nvPr/>
        </p:nvSpPr>
        <p:spPr bwMode="auto">
          <a:xfrm>
            <a:off x="2453196" y="5585765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Averses brutales et intenses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16CEA65-9917-D065-494E-6675A3DD7930}"/>
              </a:ext>
            </a:extLst>
          </p:cNvPr>
          <p:cNvSpPr/>
          <p:nvPr/>
        </p:nvSpPr>
        <p:spPr bwMode="auto">
          <a:xfrm>
            <a:off x="6224726" y="1823620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nappes sollicitées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840148-08EB-4C00-7F79-6626E88D5433}"/>
              </a:ext>
            </a:extLst>
          </p:cNvPr>
          <p:cNvSpPr/>
          <p:nvPr/>
        </p:nvSpPr>
        <p:spPr bwMode="auto">
          <a:xfrm>
            <a:off x="6238045" y="4157454"/>
            <a:ext cx="2015231" cy="9055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cours d’eau en assec / étiage sévère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01CD61B-28C1-4E52-02CE-25330A976A9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90</a:t>
            </a:fld>
            <a:endParaRPr lang="fr-FR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FAA8DBC8-F444-FEDC-14C4-53FFD94EF3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736"/>
          <a:ext cx="9179342" cy="6487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596" imgH="4533847" progId="Acrobat.Document.DC">
                  <p:embed/>
                </p:oleObj>
              </mc:Choice>
              <mc:Fallback>
                <p:oleObj name="Acrobat Document" r:id="rId2" imgW="6415596" imgH="4533847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AA8DBC8-F444-FEDC-14C4-53FFD94EF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736"/>
                        <a:ext cx="9179342" cy="6487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31F0C5-ED39-DA31-5152-25DE06995647}"/>
              </a:ext>
            </a:extLst>
          </p:cNvPr>
          <p:cNvSpPr/>
          <p:nvPr/>
        </p:nvSpPr>
        <p:spPr bwMode="auto">
          <a:xfrm>
            <a:off x="5628442" y="4696289"/>
            <a:ext cx="719092" cy="310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 juin 2022</a:t>
            </a:r>
          </a:p>
        </p:txBody>
      </p:sp>
    </p:spTree>
    <p:extLst>
      <p:ext uri="{BB962C8B-B14F-4D97-AF65-F5344CB8AC3E}">
        <p14:creationId xmlns:p14="http://schemas.microsoft.com/office/powerpoint/2010/main" val="2252162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4DA63E-5A70-60B3-8E59-93B8B1F55E8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91</a:t>
            </a:fld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5AC97A-40D4-0C58-06C7-0F81640BF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0" y="0"/>
            <a:ext cx="9157850" cy="5509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5398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2CE164-7D14-19BF-D2BE-616D19C2AD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92</a:t>
            </a:fld>
            <a:endParaRPr lang="fr-FR" alt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8D63251-E3FB-A7FB-12E4-B16D985D1923}"/>
              </a:ext>
            </a:extLst>
          </p:cNvPr>
          <p:cNvCxnSpPr/>
          <p:nvPr/>
        </p:nvCxnSpPr>
        <p:spPr bwMode="auto">
          <a:xfrm>
            <a:off x="363984" y="2965142"/>
            <a:ext cx="817633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F32B59F-341A-BD05-0800-4B108FDFC2AB}"/>
              </a:ext>
            </a:extLst>
          </p:cNvPr>
          <p:cNvCxnSpPr/>
          <p:nvPr/>
        </p:nvCxnSpPr>
        <p:spPr bwMode="auto">
          <a:xfrm>
            <a:off x="363984" y="3918752"/>
            <a:ext cx="817633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CB70BBC-3522-F502-1911-0DD6EBCF2871}"/>
              </a:ext>
            </a:extLst>
          </p:cNvPr>
          <p:cNvSpPr txBox="1"/>
          <p:nvPr/>
        </p:nvSpPr>
        <p:spPr>
          <a:xfrm>
            <a:off x="-62144" y="1911640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Janvier 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9F9DE8-8442-59B8-0DAF-F42604BC1471}"/>
              </a:ext>
            </a:extLst>
          </p:cNvPr>
          <p:cNvSpPr txBox="1"/>
          <p:nvPr/>
        </p:nvSpPr>
        <p:spPr>
          <a:xfrm>
            <a:off x="7715404" y="187442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Décembre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865A44-5B7B-F6C0-1468-FD0A3D30E45A}"/>
              </a:ext>
            </a:extLst>
          </p:cNvPr>
          <p:cNvSpPr/>
          <p:nvPr/>
        </p:nvSpPr>
        <p:spPr bwMode="auto">
          <a:xfrm>
            <a:off x="363984" y="2965142"/>
            <a:ext cx="1331651" cy="4571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6540C2-031B-D293-9C46-01C57FE59AF9}"/>
              </a:ext>
            </a:extLst>
          </p:cNvPr>
          <p:cNvSpPr txBox="1"/>
          <p:nvPr/>
        </p:nvSpPr>
        <p:spPr>
          <a:xfrm>
            <a:off x="443883" y="3010861"/>
            <a:ext cx="22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Poste AAC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1FDF052-79C8-CC3F-AB0E-C41F87EEEE4D}"/>
              </a:ext>
            </a:extLst>
          </p:cNvPr>
          <p:cNvCxnSpPr>
            <a:endCxn id="8" idx="1"/>
          </p:cNvCxnSpPr>
          <p:nvPr/>
        </p:nvCxnSpPr>
        <p:spPr bwMode="auto">
          <a:xfrm>
            <a:off x="363984" y="2219417"/>
            <a:ext cx="0" cy="7685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A007731-6772-4761-969A-80422763EA13}"/>
              </a:ext>
            </a:extLst>
          </p:cNvPr>
          <p:cNvCxnSpPr/>
          <p:nvPr/>
        </p:nvCxnSpPr>
        <p:spPr bwMode="auto">
          <a:xfrm>
            <a:off x="8540318" y="2196557"/>
            <a:ext cx="0" cy="7685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CDF086B-D9FD-1589-AF36-1DDD7E2A0F05}"/>
              </a:ext>
            </a:extLst>
          </p:cNvPr>
          <p:cNvSpPr txBox="1"/>
          <p:nvPr/>
        </p:nvSpPr>
        <p:spPr>
          <a:xfrm>
            <a:off x="1553592" y="2457323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Mars 2022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FFC8F9D-086E-10B2-80E9-6C66A0A1CE41}"/>
              </a:ext>
            </a:extLst>
          </p:cNvPr>
          <p:cNvCxnSpPr/>
          <p:nvPr/>
        </p:nvCxnSpPr>
        <p:spPr bwMode="auto">
          <a:xfrm>
            <a:off x="1697114" y="2734322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rganigramme : Décision 15">
            <a:extLst>
              <a:ext uri="{FF2B5EF4-FFF2-40B4-BE49-F238E27FC236}">
                <a16:creationId xmlns:a16="http://schemas.microsoft.com/office/drawing/2014/main" id="{54C03825-3C0F-4D25-E717-40EA731F1D4B}"/>
              </a:ext>
            </a:extLst>
          </p:cNvPr>
          <p:cNvSpPr/>
          <p:nvPr/>
        </p:nvSpPr>
        <p:spPr bwMode="auto">
          <a:xfrm>
            <a:off x="4563122" y="2894118"/>
            <a:ext cx="133163" cy="142043"/>
          </a:xfrm>
          <a:prstGeom prst="flowChartDecision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139B900-5591-55BB-ED5A-DDECB418ED41}"/>
              </a:ext>
            </a:extLst>
          </p:cNvPr>
          <p:cNvCxnSpPr/>
          <p:nvPr/>
        </p:nvCxnSpPr>
        <p:spPr bwMode="auto">
          <a:xfrm>
            <a:off x="4628226" y="2626457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7468579-52A9-704F-C335-DB88201BCD9E}"/>
              </a:ext>
            </a:extLst>
          </p:cNvPr>
          <p:cNvSpPr txBox="1"/>
          <p:nvPr/>
        </p:nvSpPr>
        <p:spPr>
          <a:xfrm>
            <a:off x="4131753" y="2279833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Juillet 2022</a:t>
            </a:r>
          </a:p>
        </p:txBody>
      </p:sp>
      <p:sp>
        <p:nvSpPr>
          <p:cNvPr id="19" name="Organigramme : Décision 18">
            <a:extLst>
              <a:ext uri="{FF2B5EF4-FFF2-40B4-BE49-F238E27FC236}">
                <a16:creationId xmlns:a16="http://schemas.microsoft.com/office/drawing/2014/main" id="{BF0688A5-9029-CA4C-FB8F-3288345D0E67}"/>
              </a:ext>
            </a:extLst>
          </p:cNvPr>
          <p:cNvSpPr/>
          <p:nvPr/>
        </p:nvSpPr>
        <p:spPr bwMode="auto">
          <a:xfrm>
            <a:off x="4563122" y="3854636"/>
            <a:ext cx="133163" cy="142043"/>
          </a:xfrm>
          <a:prstGeom prst="flowChartDecision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03F3BC-EE87-E3FF-F858-D0E387247196}"/>
              </a:ext>
            </a:extLst>
          </p:cNvPr>
          <p:cNvSpPr/>
          <p:nvPr/>
        </p:nvSpPr>
        <p:spPr bwMode="auto">
          <a:xfrm>
            <a:off x="4696284" y="2965141"/>
            <a:ext cx="2461215" cy="595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674EE9-81CD-EC40-C2F4-B393DA615046}"/>
              </a:ext>
            </a:extLst>
          </p:cNvPr>
          <p:cNvSpPr txBox="1"/>
          <p:nvPr/>
        </p:nvSpPr>
        <p:spPr>
          <a:xfrm>
            <a:off x="4938081" y="3072630"/>
            <a:ext cx="22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Recrutement poste AAC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590921-AEF8-1AEF-BADD-9055A247C50C}"/>
              </a:ext>
            </a:extLst>
          </p:cNvPr>
          <p:cNvSpPr txBox="1"/>
          <p:nvPr/>
        </p:nvSpPr>
        <p:spPr>
          <a:xfrm>
            <a:off x="7013982" y="2457326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Octobre 2022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DF6B3AA-4F4F-53B9-E543-134B61EB8FEB}"/>
              </a:ext>
            </a:extLst>
          </p:cNvPr>
          <p:cNvCxnSpPr/>
          <p:nvPr/>
        </p:nvCxnSpPr>
        <p:spPr bwMode="auto">
          <a:xfrm>
            <a:off x="7157504" y="2734325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E206213-541A-A5BE-3CD2-1FC42E0E9C88}"/>
              </a:ext>
            </a:extLst>
          </p:cNvPr>
          <p:cNvSpPr/>
          <p:nvPr/>
        </p:nvSpPr>
        <p:spPr bwMode="auto">
          <a:xfrm>
            <a:off x="4696283" y="3916778"/>
            <a:ext cx="2461215" cy="595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0C096B-1B26-58AD-49BB-D2108DE908F6}"/>
              </a:ext>
            </a:extLst>
          </p:cNvPr>
          <p:cNvSpPr txBox="1"/>
          <p:nvPr/>
        </p:nvSpPr>
        <p:spPr>
          <a:xfrm>
            <a:off x="4938080" y="4040213"/>
            <a:ext cx="22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Recrutement poste ZH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8F8090A-51AD-8F67-F0CC-026529AE5FE7}"/>
              </a:ext>
            </a:extLst>
          </p:cNvPr>
          <p:cNvSpPr txBox="1"/>
          <p:nvPr/>
        </p:nvSpPr>
        <p:spPr>
          <a:xfrm>
            <a:off x="7013982" y="3417293"/>
            <a:ext cx="1104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Octobre 2022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4495EDE-D9C1-A5A5-2D5F-3F66C0B7E0EE}"/>
              </a:ext>
            </a:extLst>
          </p:cNvPr>
          <p:cNvCxnSpPr>
            <a:cxnSpLocks/>
          </p:cNvCxnSpPr>
          <p:nvPr/>
        </p:nvCxnSpPr>
        <p:spPr bwMode="auto">
          <a:xfrm>
            <a:off x="7157504" y="3694292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itre 2">
            <a:extLst>
              <a:ext uri="{FF2B5EF4-FFF2-40B4-BE49-F238E27FC236}">
                <a16:creationId xmlns:a16="http://schemas.microsoft.com/office/drawing/2014/main" id="{911254EA-303A-1AD9-4D87-D36B17250D0D}"/>
              </a:ext>
            </a:extLst>
          </p:cNvPr>
          <p:cNvSpPr txBox="1">
            <a:spLocks/>
          </p:cNvSpPr>
          <p:nvPr/>
        </p:nvSpPr>
        <p:spPr bwMode="auto">
          <a:xfrm>
            <a:off x="1166813" y="648869"/>
            <a:ext cx="788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400" dirty="0"/>
              <a:t>Retroplanning recrutement du personnel du SAGEBA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C791F6-497C-20C7-C7B3-052B37E11562}"/>
              </a:ext>
            </a:extLst>
          </p:cNvPr>
          <p:cNvSpPr/>
          <p:nvPr/>
        </p:nvSpPr>
        <p:spPr bwMode="auto">
          <a:xfrm>
            <a:off x="3222590" y="1157105"/>
            <a:ext cx="2947386" cy="456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Dans le meilleur des cas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DD9A05B-45C4-A455-82EA-61F0DA462794}"/>
              </a:ext>
            </a:extLst>
          </p:cNvPr>
          <p:cNvSpPr txBox="1"/>
          <p:nvPr/>
        </p:nvSpPr>
        <p:spPr>
          <a:xfrm>
            <a:off x="506868" y="4563989"/>
            <a:ext cx="4548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Remboursement AESN pour le poste AAC : </a:t>
            </a:r>
          </a:p>
          <a:p>
            <a:endParaRPr lang="fr-FR" dirty="0"/>
          </a:p>
          <a:p>
            <a:r>
              <a:rPr lang="fr-FR" dirty="0"/>
              <a:t>Remboursement AESN pour le poste ZH :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0B3CA3-73CA-D5D9-6023-0256939D7275}"/>
              </a:ext>
            </a:extLst>
          </p:cNvPr>
          <p:cNvSpPr/>
          <p:nvPr/>
        </p:nvSpPr>
        <p:spPr bwMode="auto">
          <a:xfrm>
            <a:off x="5227822" y="4554159"/>
            <a:ext cx="1483212" cy="3961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2 786,22€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652FD-938C-E17C-BF6C-E741F0EE1198}"/>
              </a:ext>
            </a:extLst>
          </p:cNvPr>
          <p:cNvSpPr/>
          <p:nvPr/>
        </p:nvSpPr>
        <p:spPr bwMode="auto">
          <a:xfrm>
            <a:off x="5227821" y="5081434"/>
            <a:ext cx="1483213" cy="3961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15 254,22€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8C0B1CD-C21B-AA8C-D931-1010AE818285}"/>
              </a:ext>
            </a:extLst>
          </p:cNvPr>
          <p:cNvSpPr txBox="1"/>
          <p:nvPr/>
        </p:nvSpPr>
        <p:spPr>
          <a:xfrm>
            <a:off x="459003" y="5753647"/>
            <a:ext cx="722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Gestion des dossiers et mises en œuvre des missions réglementaires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93D750-C2F6-691D-3544-38D7E9C1333F}"/>
              </a:ext>
            </a:extLst>
          </p:cNvPr>
          <p:cNvSpPr/>
          <p:nvPr/>
        </p:nvSpPr>
        <p:spPr bwMode="auto">
          <a:xfrm>
            <a:off x="7599846" y="5708163"/>
            <a:ext cx="505994" cy="3961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87F27A6-FF6F-C907-18B1-D8BB8AFBB9EA}"/>
              </a:ext>
            </a:extLst>
          </p:cNvPr>
          <p:cNvSpPr txBox="1"/>
          <p:nvPr/>
        </p:nvSpPr>
        <p:spPr>
          <a:xfrm>
            <a:off x="457200" y="6295087"/>
            <a:ext cx="517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Rattrapage du retard &amp; mise à jour des missions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0CA993-3540-D133-267C-DBF50108B065}"/>
              </a:ext>
            </a:extLst>
          </p:cNvPr>
          <p:cNvSpPr/>
          <p:nvPr/>
        </p:nvSpPr>
        <p:spPr bwMode="auto">
          <a:xfrm>
            <a:off x="5541795" y="6251482"/>
            <a:ext cx="505994" cy="3961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29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3" grpId="0"/>
      <p:bldP spid="16" grpId="0" animBg="1"/>
      <p:bldP spid="18" grpId="0"/>
      <p:bldP spid="19" grpId="0" animBg="1"/>
      <p:bldP spid="21" grpId="0" animBg="1"/>
      <p:bldP spid="22" grpId="0"/>
      <p:bldP spid="23" grpId="0"/>
      <p:bldP spid="27" grpId="0" animBg="1"/>
      <p:bldP spid="28" grpId="0"/>
      <p:bldP spid="29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2CE164-7D14-19BF-D2BE-616D19C2AD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93</a:t>
            </a:fld>
            <a:endParaRPr lang="fr-FR" alt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8D63251-E3FB-A7FB-12E4-B16D985D1923}"/>
              </a:ext>
            </a:extLst>
          </p:cNvPr>
          <p:cNvCxnSpPr/>
          <p:nvPr/>
        </p:nvCxnSpPr>
        <p:spPr bwMode="auto">
          <a:xfrm>
            <a:off x="363984" y="2965142"/>
            <a:ext cx="817633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F32B59F-341A-BD05-0800-4B108FDFC2AB}"/>
              </a:ext>
            </a:extLst>
          </p:cNvPr>
          <p:cNvCxnSpPr/>
          <p:nvPr/>
        </p:nvCxnSpPr>
        <p:spPr bwMode="auto">
          <a:xfrm>
            <a:off x="363984" y="3918752"/>
            <a:ext cx="817633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CB70BBC-3522-F502-1911-0DD6EBCF2871}"/>
              </a:ext>
            </a:extLst>
          </p:cNvPr>
          <p:cNvSpPr txBox="1"/>
          <p:nvPr/>
        </p:nvSpPr>
        <p:spPr>
          <a:xfrm>
            <a:off x="-62144" y="1911640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Juillet 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9F9DE8-8442-59B8-0DAF-F42604BC1471}"/>
              </a:ext>
            </a:extLst>
          </p:cNvPr>
          <p:cNvSpPr txBox="1"/>
          <p:nvPr/>
        </p:nvSpPr>
        <p:spPr>
          <a:xfrm>
            <a:off x="7715404" y="187442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Décembre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6540C2-031B-D293-9C46-01C57FE59AF9}"/>
              </a:ext>
            </a:extLst>
          </p:cNvPr>
          <p:cNvSpPr txBox="1"/>
          <p:nvPr/>
        </p:nvSpPr>
        <p:spPr>
          <a:xfrm>
            <a:off x="451242" y="3365214"/>
            <a:ext cx="22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Poste AAC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1FDF052-79C8-CC3F-AB0E-C41F87EEEE4D}"/>
              </a:ext>
            </a:extLst>
          </p:cNvPr>
          <p:cNvCxnSpPr/>
          <p:nvPr/>
        </p:nvCxnSpPr>
        <p:spPr bwMode="auto">
          <a:xfrm>
            <a:off x="363984" y="2196557"/>
            <a:ext cx="0" cy="7685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A007731-6772-4761-969A-80422763EA13}"/>
              </a:ext>
            </a:extLst>
          </p:cNvPr>
          <p:cNvCxnSpPr/>
          <p:nvPr/>
        </p:nvCxnSpPr>
        <p:spPr bwMode="auto">
          <a:xfrm>
            <a:off x="8540318" y="2196557"/>
            <a:ext cx="0" cy="7685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CDF086B-D9FD-1589-AF36-1DDD7E2A0F05}"/>
              </a:ext>
            </a:extLst>
          </p:cNvPr>
          <p:cNvSpPr txBox="1"/>
          <p:nvPr/>
        </p:nvSpPr>
        <p:spPr>
          <a:xfrm>
            <a:off x="1723377" y="2289322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Août 2022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FFC8F9D-086E-10B2-80E9-6C66A0A1CE41}"/>
              </a:ext>
            </a:extLst>
          </p:cNvPr>
          <p:cNvCxnSpPr/>
          <p:nvPr/>
        </p:nvCxnSpPr>
        <p:spPr bwMode="auto">
          <a:xfrm>
            <a:off x="2158753" y="2688600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rganigramme : Décision 15">
            <a:extLst>
              <a:ext uri="{FF2B5EF4-FFF2-40B4-BE49-F238E27FC236}">
                <a16:creationId xmlns:a16="http://schemas.microsoft.com/office/drawing/2014/main" id="{54C03825-3C0F-4D25-E717-40EA731F1D4B}"/>
              </a:ext>
            </a:extLst>
          </p:cNvPr>
          <p:cNvSpPr/>
          <p:nvPr/>
        </p:nvSpPr>
        <p:spPr bwMode="auto">
          <a:xfrm>
            <a:off x="4563122" y="2894118"/>
            <a:ext cx="133163" cy="142043"/>
          </a:xfrm>
          <a:prstGeom prst="flowChartDecision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139B900-5591-55BB-ED5A-DDECB418ED41}"/>
              </a:ext>
            </a:extLst>
          </p:cNvPr>
          <p:cNvCxnSpPr/>
          <p:nvPr/>
        </p:nvCxnSpPr>
        <p:spPr bwMode="auto">
          <a:xfrm>
            <a:off x="4125835" y="2688600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7468579-52A9-704F-C335-DB88201BCD9E}"/>
              </a:ext>
            </a:extLst>
          </p:cNvPr>
          <p:cNvSpPr txBox="1"/>
          <p:nvPr/>
        </p:nvSpPr>
        <p:spPr>
          <a:xfrm>
            <a:off x="3463604" y="2296192"/>
            <a:ext cx="175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1200" dirty="0"/>
              <a:t>Septembre 2022</a:t>
            </a:r>
          </a:p>
        </p:txBody>
      </p:sp>
      <p:sp>
        <p:nvSpPr>
          <p:cNvPr id="19" name="Organigramme : Décision 18">
            <a:extLst>
              <a:ext uri="{FF2B5EF4-FFF2-40B4-BE49-F238E27FC236}">
                <a16:creationId xmlns:a16="http://schemas.microsoft.com/office/drawing/2014/main" id="{BF0688A5-9029-CA4C-FB8F-3288345D0E67}"/>
              </a:ext>
            </a:extLst>
          </p:cNvPr>
          <p:cNvSpPr/>
          <p:nvPr/>
        </p:nvSpPr>
        <p:spPr bwMode="auto">
          <a:xfrm>
            <a:off x="4563122" y="3854636"/>
            <a:ext cx="133163" cy="142043"/>
          </a:xfrm>
          <a:prstGeom prst="flowChartDecision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03F3BC-EE87-E3FF-F858-D0E387247196}"/>
              </a:ext>
            </a:extLst>
          </p:cNvPr>
          <p:cNvSpPr/>
          <p:nvPr/>
        </p:nvSpPr>
        <p:spPr bwMode="auto">
          <a:xfrm>
            <a:off x="4696284" y="2965141"/>
            <a:ext cx="2461215" cy="595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674EE9-81CD-EC40-C2F4-B393DA615046}"/>
              </a:ext>
            </a:extLst>
          </p:cNvPr>
          <p:cNvSpPr txBox="1"/>
          <p:nvPr/>
        </p:nvSpPr>
        <p:spPr>
          <a:xfrm>
            <a:off x="4938081" y="3072630"/>
            <a:ext cx="221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Recrutement poste AAC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590921-AEF8-1AEF-BADD-9055A247C50C}"/>
              </a:ext>
            </a:extLst>
          </p:cNvPr>
          <p:cNvSpPr txBox="1"/>
          <p:nvPr/>
        </p:nvSpPr>
        <p:spPr>
          <a:xfrm>
            <a:off x="7013982" y="2457326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Octobre 2022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DF6B3AA-4F4F-53B9-E543-134B61EB8FEB}"/>
              </a:ext>
            </a:extLst>
          </p:cNvPr>
          <p:cNvCxnSpPr/>
          <p:nvPr/>
        </p:nvCxnSpPr>
        <p:spPr bwMode="auto">
          <a:xfrm>
            <a:off x="7157504" y="2734325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E206213-541A-A5BE-3CD2-1FC42E0E9C88}"/>
              </a:ext>
            </a:extLst>
          </p:cNvPr>
          <p:cNvSpPr/>
          <p:nvPr/>
        </p:nvSpPr>
        <p:spPr bwMode="auto">
          <a:xfrm>
            <a:off x="4696283" y="3916778"/>
            <a:ext cx="2461215" cy="5958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8F8090A-51AD-8F67-F0CC-026529AE5FE7}"/>
              </a:ext>
            </a:extLst>
          </p:cNvPr>
          <p:cNvSpPr txBox="1"/>
          <p:nvPr/>
        </p:nvSpPr>
        <p:spPr>
          <a:xfrm>
            <a:off x="7013982" y="3417293"/>
            <a:ext cx="1104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Octobre 2022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4495EDE-D9C1-A5A5-2D5F-3F66C0B7E0EE}"/>
              </a:ext>
            </a:extLst>
          </p:cNvPr>
          <p:cNvCxnSpPr>
            <a:cxnSpLocks/>
          </p:cNvCxnSpPr>
          <p:nvPr/>
        </p:nvCxnSpPr>
        <p:spPr bwMode="auto">
          <a:xfrm>
            <a:off x="7157504" y="3694292"/>
            <a:ext cx="0" cy="27653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itre 2">
            <a:extLst>
              <a:ext uri="{FF2B5EF4-FFF2-40B4-BE49-F238E27FC236}">
                <a16:creationId xmlns:a16="http://schemas.microsoft.com/office/drawing/2014/main" id="{911254EA-303A-1AD9-4D87-D36B17250D0D}"/>
              </a:ext>
            </a:extLst>
          </p:cNvPr>
          <p:cNvSpPr txBox="1">
            <a:spLocks/>
          </p:cNvSpPr>
          <p:nvPr/>
        </p:nvSpPr>
        <p:spPr bwMode="auto">
          <a:xfrm>
            <a:off x="1166813" y="648869"/>
            <a:ext cx="788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sz="2400" dirty="0"/>
              <a:t>Retroplanning recrutement du personnel du SAGEBA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C791F6-497C-20C7-C7B3-052B37E11562}"/>
              </a:ext>
            </a:extLst>
          </p:cNvPr>
          <p:cNvSpPr/>
          <p:nvPr/>
        </p:nvSpPr>
        <p:spPr bwMode="auto">
          <a:xfrm>
            <a:off x="3222590" y="1157105"/>
            <a:ext cx="2947386" cy="456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Dans le meilleur des cas</a:t>
            </a:r>
          </a:p>
        </p:txBody>
      </p:sp>
    </p:spTree>
    <p:extLst>
      <p:ext uri="{BB962C8B-B14F-4D97-AF65-F5344CB8AC3E}">
        <p14:creationId xmlns:p14="http://schemas.microsoft.com/office/powerpoint/2010/main" val="24017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3" grpId="0"/>
      <p:bldP spid="16" grpId="0" animBg="1"/>
      <p:bldP spid="18" grpId="0"/>
      <p:bldP spid="19" grpId="0" animBg="1"/>
      <p:bldP spid="21" grpId="0" animBg="1"/>
      <p:bldP spid="22" grpId="0"/>
      <p:bldP spid="23" grpId="0"/>
      <p:bldP spid="27" grpId="0" animBg="1"/>
      <p:bldP spid="2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FDB4D1-2643-CAA8-B727-11FF5C93F9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94</a:t>
            </a:fld>
            <a:endParaRPr lang="fr-FR" alt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EFDA39-55F2-0080-ECC7-E9D816B21F75}"/>
              </a:ext>
            </a:extLst>
          </p:cNvPr>
          <p:cNvSpPr/>
          <p:nvPr/>
        </p:nvSpPr>
        <p:spPr bwMode="auto">
          <a:xfrm>
            <a:off x="0" y="-9525"/>
            <a:ext cx="9144000" cy="10393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6C10B05-9880-1B3A-6F49-7087CA1C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"/>
            <a:ext cx="9144000" cy="469821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B1BCB27-9ECC-6AB4-86A8-791840A520DC}"/>
              </a:ext>
            </a:extLst>
          </p:cNvPr>
          <p:cNvSpPr txBox="1"/>
          <p:nvPr/>
        </p:nvSpPr>
        <p:spPr>
          <a:xfrm>
            <a:off x="60325" y="4981959"/>
            <a:ext cx="8963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Congés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Difficulté d’être à temps plein : études ruissellement, les échéances SAGE / CTEC / CLE, direction, stage, deux collaborateurs en moins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Concertations des élus au moins 1j / semaine en juillet ?</a:t>
            </a:r>
          </a:p>
        </p:txBody>
      </p:sp>
    </p:spTree>
    <p:extLst>
      <p:ext uri="{BB962C8B-B14F-4D97-AF65-F5344CB8AC3E}">
        <p14:creationId xmlns:p14="http://schemas.microsoft.com/office/powerpoint/2010/main" val="103277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879725" y="1079500"/>
            <a:ext cx="52911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fr-FR" sz="1600" i="1">
                <a:solidFill>
                  <a:srgbClr val="004586"/>
                </a:solidFill>
              </a:rPr>
              <a:t>l’Automne, source de vie...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B2B7F3-2B2B-4FB1-8886-CB556AB7825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95</a:t>
            </a:fld>
            <a:endParaRPr lang="fr-FR" altLang="fr-FR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D4F959-44C7-4EAE-82A6-733A47AAAAF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951" y="3297276"/>
            <a:ext cx="6855594" cy="2661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normAutofit/>
          </a:bodyPr>
          <a:lstStyle/>
          <a:p>
            <a:pPr lvl="0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</a:rPr>
              <a:t>. Avancement sur la stratégie politique &amp; financière du SAGEBA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indent="-742950" eaLnBrk="1" hangingPunct="1">
              <a:spcBef>
                <a:spcPts val="850"/>
              </a:spcBef>
              <a:buSzPct val="100000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altLang="fr-FR" sz="2800" b="1" dirty="0">
              <a:solidFill>
                <a:schemeClr val="tx2"/>
              </a:solidFill>
              <a:ea typeface="Melody" pitchFamily="2" charset="0"/>
              <a:cs typeface="Melody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020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057349-0392-4542-8090-5FB04E320A1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DBE029F-9EE7-442E-9FE5-5878639DF477}" type="slidenum">
              <a:rPr lang="fr-FR" altLang="fr-FR" smtClean="0"/>
              <a:pPr/>
              <a:t>96</a:t>
            </a:fld>
            <a:endParaRPr lang="fr-FR" altLang="fr-FR"/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D0707C98-412B-4E0F-AD52-27DAC16BF3EE}"/>
              </a:ext>
            </a:extLst>
          </p:cNvPr>
          <p:cNvGraphicFramePr>
            <a:graphicFrameLocks noGrp="1"/>
          </p:cNvGraphicFramePr>
          <p:nvPr/>
        </p:nvGraphicFramePr>
        <p:xfrm>
          <a:off x="372862" y="1282890"/>
          <a:ext cx="7865616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2808">
                  <a:extLst>
                    <a:ext uri="{9D8B030D-6E8A-4147-A177-3AD203B41FA5}">
                      <a16:colId xmlns:a16="http://schemas.microsoft.com/office/drawing/2014/main" val="1646264844"/>
                    </a:ext>
                  </a:extLst>
                </a:gridCol>
                <a:gridCol w="3932808">
                  <a:extLst>
                    <a:ext uri="{9D8B030D-6E8A-4147-A177-3AD203B41FA5}">
                      <a16:colId xmlns:a16="http://schemas.microsoft.com/office/drawing/2014/main" val="1375005740"/>
                    </a:ext>
                  </a:extLst>
                </a:gridCol>
              </a:tblGrid>
              <a:tr h="9111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800" b="1" dirty="0">
                          <a:solidFill>
                            <a:schemeClr val="tx2"/>
                          </a:solidFill>
                          <a:ea typeface="Melody" pitchFamily="2" charset="0"/>
                          <a:cs typeface="Melody" pitchFamily="2" charset="0"/>
                        </a:rPr>
                        <a:t>A. éléments / documents à élaborer </a:t>
                      </a:r>
                      <a:r>
                        <a:rPr lang="fr-FR" altLang="fr-FR" sz="1800" b="1" dirty="0">
                          <a:solidFill>
                            <a:srgbClr val="C00000"/>
                          </a:solidFill>
                          <a:ea typeface="Melody" pitchFamily="2" charset="0"/>
                          <a:cs typeface="Melody" pitchFamily="2" charset="0"/>
                        </a:rPr>
                        <a:t>avant juin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altLang="fr-FR" sz="1800" b="1" dirty="0">
                          <a:solidFill>
                            <a:schemeClr val="tx2"/>
                          </a:solidFill>
                          <a:ea typeface="Melody" pitchFamily="2" charset="0"/>
                          <a:cs typeface="Melody" pitchFamily="2" charset="0"/>
                        </a:rPr>
                        <a:t> B. modalités d’organisation</a:t>
                      </a:r>
                    </a:p>
                    <a:p>
                      <a:r>
                        <a:rPr lang="fr-FR" sz="1800" b="1" dirty="0">
                          <a:solidFill>
                            <a:srgbClr val="C00000"/>
                          </a:solidFill>
                        </a:rPr>
                        <a:t>Avant juin </a:t>
                      </a:r>
                    </a:p>
                    <a:p>
                      <a:r>
                        <a:rPr lang="fr-FR" sz="1800" b="1" dirty="0">
                          <a:solidFill>
                            <a:srgbClr val="C00000"/>
                          </a:solidFill>
                        </a:rPr>
                        <a:t>Juin à octobre</a:t>
                      </a:r>
                      <a:endParaRPr lang="fr-F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51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Hypothèses &amp; scenarios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dirty="0"/>
                        <a:t>       - éléments d’hypothèses pour construire plusieurs scenarios qui seront testés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Fiche de poste du personnel + plan de charge 2022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Bureau exceptionnel pour valider les documents élaborés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Groupe de travail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Acteurs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Mode de travail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Sujet de travail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459884"/>
                  </a:ext>
                </a:extLst>
              </a:tr>
            </a:tbl>
          </a:graphicData>
        </a:graphic>
      </p:graphicFrame>
      <p:sp>
        <p:nvSpPr>
          <p:cNvPr id="4" name="Flèche : bas 3">
            <a:extLst>
              <a:ext uri="{FF2B5EF4-FFF2-40B4-BE49-F238E27FC236}">
                <a16:creationId xmlns:a16="http://schemas.microsoft.com/office/drawing/2014/main" id="{466A5952-35F8-46D2-BA54-4003DACD6463}"/>
              </a:ext>
            </a:extLst>
          </p:cNvPr>
          <p:cNvSpPr/>
          <p:nvPr/>
        </p:nvSpPr>
        <p:spPr bwMode="auto">
          <a:xfrm>
            <a:off x="1944210" y="5149047"/>
            <a:ext cx="461639" cy="44388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0FB5B2B-F9D1-47DD-BA21-747CA1C63185}"/>
              </a:ext>
            </a:extLst>
          </p:cNvPr>
          <p:cNvSpPr/>
          <p:nvPr/>
        </p:nvSpPr>
        <p:spPr bwMode="auto">
          <a:xfrm>
            <a:off x="6096324" y="5131227"/>
            <a:ext cx="461639" cy="44388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E1B6F6-DB09-4DD9-A573-7E438113CFA0}"/>
              </a:ext>
            </a:extLst>
          </p:cNvPr>
          <p:cNvSpPr txBox="1"/>
          <p:nvPr/>
        </p:nvSpPr>
        <p:spPr>
          <a:xfrm>
            <a:off x="275208" y="5592930"/>
            <a:ext cx="426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qui ? </a:t>
            </a:r>
          </a:p>
          <a:p>
            <a:r>
              <a:rPr lang="fr-FR" b="1" dirty="0">
                <a:solidFill>
                  <a:srgbClr val="C00000"/>
                </a:solidFill>
              </a:rPr>
              <a:t>Le politique</a:t>
            </a:r>
          </a:p>
          <a:p>
            <a:r>
              <a:rPr lang="fr-FR" dirty="0"/>
              <a:t>Le technique : appui, suggestion, tester les hypothèses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51AE58-C84A-4864-85C7-FB7E64774012}"/>
              </a:ext>
            </a:extLst>
          </p:cNvPr>
          <p:cNvSpPr txBox="1"/>
          <p:nvPr/>
        </p:nvSpPr>
        <p:spPr>
          <a:xfrm>
            <a:off x="4607512" y="5592930"/>
            <a:ext cx="463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qui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93C192-780C-4717-B504-73A4841E4BFB}"/>
              </a:ext>
            </a:extLst>
          </p:cNvPr>
          <p:cNvSpPr txBox="1"/>
          <p:nvPr/>
        </p:nvSpPr>
        <p:spPr>
          <a:xfrm>
            <a:off x="4616390" y="5903610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Le politique</a:t>
            </a:r>
          </a:p>
          <a:p>
            <a:r>
              <a:rPr lang="fr-FR" dirty="0"/>
              <a:t>Le technique : suggestion + appui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0CD9602E-87BD-CAA8-6D47-026EB0586C59}"/>
              </a:ext>
            </a:extLst>
          </p:cNvPr>
          <p:cNvSpPr txBox="1">
            <a:spLocks/>
          </p:cNvSpPr>
          <p:nvPr/>
        </p:nvSpPr>
        <p:spPr>
          <a:xfrm>
            <a:off x="1257300" y="573765"/>
            <a:ext cx="7886700" cy="285750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 kern="1200">
                <a:solidFill>
                  <a:srgbClr val="0F4C98"/>
                </a:solidFill>
                <a:latin typeface="Melody"/>
                <a:ea typeface="Melody"/>
                <a:cs typeface="Melody" pitchFamily="2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0F4C98"/>
                </a:solidFill>
                <a:latin typeface="Melody" pitchFamily="2" charset="0"/>
                <a:ea typeface="Melody" pitchFamily="2" charset="0"/>
                <a:cs typeface="Melody" pitchFamily="2" charset="0"/>
              </a:defRPr>
            </a:lvl5pPr>
            <a:lvl6pPr marL="25146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algn="ctr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fr-FR" dirty="0"/>
              <a:t>Présentation au bureau du 15 mars 2022</a:t>
            </a:r>
          </a:p>
        </p:txBody>
      </p:sp>
    </p:spTree>
    <p:extLst>
      <p:ext uri="{BB962C8B-B14F-4D97-AF65-F5344CB8AC3E}">
        <p14:creationId xmlns:p14="http://schemas.microsoft.com/office/powerpoint/2010/main" val="6386923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8F8A9D-D516-A41F-4212-3B0708C2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Le diagnostic du SAGEBA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24C7F2-C31D-15AE-03D5-1C4982D8CE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97</a:t>
            </a:fld>
            <a:endParaRPr lang="fr-FR" altLang="fr-FR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908719AF-AB0B-02B6-D541-86416A60C7D6}"/>
              </a:ext>
            </a:extLst>
          </p:cNvPr>
          <p:cNvGraphicFramePr/>
          <p:nvPr/>
        </p:nvGraphicFramePr>
        <p:xfrm>
          <a:off x="919578" y="890357"/>
          <a:ext cx="7304844" cy="397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3A1C643-16FA-43E9-C193-650222A8001E}"/>
              </a:ext>
            </a:extLst>
          </p:cNvPr>
          <p:cNvSpPr/>
          <p:nvPr/>
        </p:nvSpPr>
        <p:spPr bwMode="auto">
          <a:xfrm>
            <a:off x="919578" y="4634144"/>
            <a:ext cx="2196484" cy="64807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des comptes 2014-2026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3FA54-0974-B465-3628-26236AE4BDB3}"/>
              </a:ext>
            </a:extLst>
          </p:cNvPr>
          <p:cNvSpPr/>
          <p:nvPr/>
        </p:nvSpPr>
        <p:spPr bwMode="auto">
          <a:xfrm>
            <a:off x="3456002" y="4634144"/>
            <a:ext cx="2196484" cy="64807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Tableau des effectifs 2014-2026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6AB41-DAC4-4250-6D17-B774C261B11D}"/>
              </a:ext>
            </a:extLst>
          </p:cNvPr>
          <p:cNvSpPr/>
          <p:nvPr/>
        </p:nvSpPr>
        <p:spPr bwMode="auto">
          <a:xfrm>
            <a:off x="5992426" y="4636713"/>
            <a:ext cx="2231996" cy="64807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Taux de réalisation 2014-2026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68E537-E3A1-BA36-AED3-0E0E8FA378C0}"/>
              </a:ext>
            </a:extLst>
          </p:cNvPr>
          <p:cNvSpPr txBox="1"/>
          <p:nvPr/>
        </p:nvSpPr>
        <p:spPr>
          <a:xfrm>
            <a:off x="919578" y="5628443"/>
            <a:ext cx="2196484" cy="923330"/>
          </a:xfrm>
          <a:prstGeom prst="rect">
            <a:avLst/>
          </a:prstGeom>
          <a:solidFill>
            <a:srgbClr val="FF9981"/>
          </a:solidFill>
          <a:ln>
            <a:solidFill>
              <a:srgbClr val="FF998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Commande non passée</a:t>
            </a:r>
          </a:p>
          <a:p>
            <a:r>
              <a:rPr lang="fr-FR" dirty="0">
                <a:solidFill>
                  <a:schemeClr val="bg1"/>
                </a:solidFill>
              </a:rPr>
              <a:t>Finances inconnues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91A0031-A90F-3CBE-2537-5AAE9BDA80DF}"/>
              </a:ext>
            </a:extLst>
          </p:cNvPr>
          <p:cNvSpPr/>
          <p:nvPr/>
        </p:nvSpPr>
        <p:spPr bwMode="auto">
          <a:xfrm>
            <a:off x="504177" y="6315394"/>
            <a:ext cx="346229" cy="221994"/>
          </a:xfrm>
          <a:prstGeom prst="rightArrow">
            <a:avLst/>
          </a:prstGeom>
          <a:solidFill>
            <a:srgbClr val="FF9981"/>
          </a:solidFill>
          <a:ln w="9525" cap="flat" cmpd="sng" algn="ctr">
            <a:solidFill>
              <a:srgbClr val="FF99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03FBC3-CBD2-7168-D87E-8F02A3C8FDF4}"/>
              </a:ext>
            </a:extLst>
          </p:cNvPr>
          <p:cNvSpPr txBox="1"/>
          <p:nvPr/>
        </p:nvSpPr>
        <p:spPr>
          <a:xfrm>
            <a:off x="3456002" y="5628443"/>
            <a:ext cx="2196484" cy="923330"/>
          </a:xfrm>
          <a:prstGeom prst="rect">
            <a:avLst/>
          </a:prstGeom>
          <a:solidFill>
            <a:srgbClr val="FF9981"/>
          </a:solidFill>
          <a:ln>
            <a:solidFill>
              <a:srgbClr val="FF998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Commande non passée</a:t>
            </a:r>
          </a:p>
          <a:p>
            <a:r>
              <a:rPr lang="fr-FR" dirty="0">
                <a:solidFill>
                  <a:schemeClr val="bg1"/>
                </a:solidFill>
              </a:rPr>
              <a:t>Besoin non validé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E1D30E2-6CA7-91F7-8289-A8C286CB66FE}"/>
              </a:ext>
            </a:extLst>
          </p:cNvPr>
          <p:cNvSpPr txBox="1"/>
          <p:nvPr/>
        </p:nvSpPr>
        <p:spPr>
          <a:xfrm>
            <a:off x="5992426" y="5627991"/>
            <a:ext cx="2231996" cy="923330"/>
          </a:xfrm>
          <a:prstGeom prst="rect">
            <a:avLst/>
          </a:prstGeom>
          <a:solidFill>
            <a:srgbClr val="FF9981"/>
          </a:solidFill>
          <a:ln>
            <a:solidFill>
              <a:srgbClr val="FF998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Commande non passée</a:t>
            </a:r>
          </a:p>
          <a:p>
            <a:r>
              <a:rPr lang="fr-FR" dirty="0">
                <a:solidFill>
                  <a:schemeClr val="bg1"/>
                </a:solidFill>
              </a:rPr>
              <a:t>Efficacité inconnue</a:t>
            </a:r>
          </a:p>
        </p:txBody>
      </p:sp>
      <p:pic>
        <p:nvPicPr>
          <p:cNvPr id="13" name="Graphique 12" descr="Aide avec un remplissage uni">
            <a:extLst>
              <a:ext uri="{FF2B5EF4-FFF2-40B4-BE49-F238E27FC236}">
                <a16:creationId xmlns:a16="http://schemas.microsoft.com/office/drawing/2014/main" id="{4A86F288-4F99-1F9B-4CF7-96E5E8D4F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52762" y="1091953"/>
            <a:ext cx="867955" cy="8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E1EC04-2AB5-BDEC-09A4-226C0116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Vision et stratégie du SAGEBA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85EE3A-D113-6D1A-8D50-569843F033F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98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8C535-5AA5-DCEA-61CF-DDA0F8D4DF33}"/>
              </a:ext>
            </a:extLst>
          </p:cNvPr>
          <p:cNvSpPr/>
          <p:nvPr/>
        </p:nvSpPr>
        <p:spPr bwMode="auto">
          <a:xfrm>
            <a:off x="710213" y="3994666"/>
            <a:ext cx="3009531" cy="996295"/>
          </a:xfrm>
          <a:prstGeom prst="rect">
            <a:avLst/>
          </a:prstGeom>
          <a:solidFill>
            <a:srgbClr val="FF9981"/>
          </a:solidFill>
          <a:ln w="9525" cap="flat" cmpd="sng" algn="ctr">
            <a:solidFill>
              <a:srgbClr val="FF99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Travaille pour formuler une vision</a:t>
            </a:r>
          </a:p>
        </p:txBody>
      </p:sp>
      <p:pic>
        <p:nvPicPr>
          <p:cNvPr id="6" name="Graphique 5" descr="Aide avec un remplissage uni">
            <a:extLst>
              <a:ext uri="{FF2B5EF4-FFF2-40B4-BE49-F238E27FC236}">
                <a16:creationId xmlns:a16="http://schemas.microsoft.com/office/drawing/2014/main" id="{3848D9AF-3F39-9253-8481-BE444F4CB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984" y="1234036"/>
            <a:ext cx="802829" cy="802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538EC9-CCF1-06ED-329C-995AFB84AFFE}"/>
              </a:ext>
            </a:extLst>
          </p:cNvPr>
          <p:cNvSpPr/>
          <p:nvPr/>
        </p:nvSpPr>
        <p:spPr bwMode="auto">
          <a:xfrm>
            <a:off x="710213" y="2180267"/>
            <a:ext cx="3009531" cy="87001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 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5B118A-E770-3763-CD53-CFD14D1D7D5C}"/>
              </a:ext>
            </a:extLst>
          </p:cNvPr>
          <p:cNvSpPr/>
          <p:nvPr/>
        </p:nvSpPr>
        <p:spPr bwMode="auto">
          <a:xfrm>
            <a:off x="4953739" y="2180267"/>
            <a:ext cx="3009531" cy="87001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ORIENTATIONS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864CB9-D89E-2540-DE10-CAC90FE3D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92" y="1216240"/>
            <a:ext cx="1030426" cy="74190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5E47FBF-7BDF-0EDA-9FF8-AFF921E309BE}"/>
              </a:ext>
            </a:extLst>
          </p:cNvPr>
          <p:cNvCxnSpPr/>
          <p:nvPr/>
        </p:nvCxnSpPr>
        <p:spPr bwMode="auto">
          <a:xfrm flipH="1">
            <a:off x="7963270" y="2034587"/>
            <a:ext cx="470517" cy="34462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2FE9A-44FB-8818-5A9C-3763D06D8B76}"/>
              </a:ext>
            </a:extLst>
          </p:cNvPr>
          <p:cNvSpPr/>
          <p:nvPr/>
        </p:nvSpPr>
        <p:spPr bwMode="auto">
          <a:xfrm>
            <a:off x="4953739" y="3994666"/>
            <a:ext cx="3009531" cy="996295"/>
          </a:xfrm>
          <a:prstGeom prst="rect">
            <a:avLst/>
          </a:prstGeom>
          <a:solidFill>
            <a:srgbClr val="FF9981"/>
          </a:solidFill>
          <a:ln w="9525" cap="flat" cmpd="sng" algn="ctr">
            <a:solidFill>
              <a:srgbClr val="FF99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Travaille pour identifier</a:t>
            </a:r>
            <a:r>
              <a:rPr kumimoji="0" lang="fr-F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orientations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8417539-9D82-85B9-4BFE-8540CBAEB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 la suite de l’élaboration de sa stratégie, le politique du SAGEBA définit plusieurs scenarios financiers pour l’atteindre :</a:t>
            </a:r>
          </a:p>
          <a:p>
            <a:pPr>
              <a:buFontTx/>
              <a:buChar char="-"/>
            </a:pPr>
            <a:r>
              <a:rPr lang="fr-FR" dirty="0"/>
              <a:t>Fixe un ensemble d’hypothèses</a:t>
            </a:r>
          </a:p>
          <a:p>
            <a:pPr>
              <a:buFontTx/>
              <a:buChar char="-"/>
            </a:pPr>
            <a:r>
              <a:rPr lang="fr-FR" dirty="0"/>
              <a:t>Interprète les besoins en recettes pour chaque scenario</a:t>
            </a:r>
          </a:p>
          <a:p>
            <a:pPr>
              <a:buFontTx/>
              <a:buChar char="-"/>
            </a:pPr>
            <a:r>
              <a:rPr lang="fr-FR" dirty="0"/>
              <a:t>Choisi un scenario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32D36B-19B2-89F4-7A92-7C59B413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Scénarios financiers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6D663B-4F2D-B7B8-45A0-5DAC4D0FEA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2DA7BA8-1B73-41A7-948E-4619A278D6D2}" type="slidenum">
              <a:rPr lang="fr-FR" altLang="fr-FR" smtClean="0"/>
              <a:pPr/>
              <a:t>99</a:t>
            </a:fld>
            <a:endParaRPr lang="fr-FR" altLang="fr-FR"/>
          </a:p>
        </p:txBody>
      </p:sp>
      <p:pic>
        <p:nvPicPr>
          <p:cNvPr id="5" name="Graphique 4" descr="Aide avec un remplissage uni">
            <a:extLst>
              <a:ext uri="{FF2B5EF4-FFF2-40B4-BE49-F238E27FC236}">
                <a16:creationId xmlns:a16="http://schemas.microsoft.com/office/drawing/2014/main" id="{1A63F72D-0DED-FBB5-C81E-C54D5187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623" y="1074238"/>
            <a:ext cx="802829" cy="8028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8D5CD5-EDC8-1DFE-292B-B0BA824DB0E6}"/>
              </a:ext>
            </a:extLst>
          </p:cNvPr>
          <p:cNvSpPr/>
          <p:nvPr/>
        </p:nvSpPr>
        <p:spPr bwMode="auto">
          <a:xfrm>
            <a:off x="4811697" y="4482937"/>
            <a:ext cx="3251031" cy="996295"/>
          </a:xfrm>
          <a:prstGeom prst="rect">
            <a:avLst/>
          </a:prstGeom>
          <a:solidFill>
            <a:srgbClr val="FF9981"/>
          </a:solidFill>
          <a:ln w="9525" cap="flat" cmpd="sng" algn="ctr">
            <a:solidFill>
              <a:srgbClr val="FF99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Sans stratégie,</a:t>
            </a:r>
            <a:r>
              <a:rPr kumimoji="0" lang="fr-F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définition de scenarios financiers est impossible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9B6A5C-E713-29A0-16C2-9496433D9B19}"/>
              </a:ext>
            </a:extLst>
          </p:cNvPr>
          <p:cNvSpPr/>
          <p:nvPr/>
        </p:nvSpPr>
        <p:spPr bwMode="auto">
          <a:xfrm>
            <a:off x="457200" y="6029833"/>
            <a:ext cx="8003219" cy="68529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 DU TECHNIQUE : de tester les hypothèses donner par le politique</a:t>
            </a:r>
          </a:p>
        </p:txBody>
      </p:sp>
    </p:spTree>
    <p:extLst>
      <p:ext uri="{BB962C8B-B14F-4D97-AF65-F5344CB8AC3E}">
        <p14:creationId xmlns:p14="http://schemas.microsoft.com/office/powerpoint/2010/main" val="1424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3"/>
  <p:tag name="ARS_RESPONSE_KEYRANGE" val="1-33"/>
  <p:tag name="ARS_PPT_DBNAME" val="20201208_Presentation-SAGEBA_CS_HD_vf[2020120818211459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Column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3"/>
  <p:tag name="ARS_SLIDE_PARTICIPANTNUM_MEN" val="33"/>
  <p:tag name="ARS_SLIDE_SUBMITNUM_MEN" val="0"/>
  <p:tag name="ARS_SLIDE_PARTICIPANTNUM" val="33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ageba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geba" id="{B08BF332-27B8-4CDB-B6D5-FB5BC627CE36}" vid="{0A0BBDD9-BECF-440C-88A0-9372A5B5CF4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3616</Words>
  <Application>Microsoft Office PowerPoint</Application>
  <PresentationFormat>Affichage à l'écran (4:3)</PresentationFormat>
  <Paragraphs>686</Paragraphs>
  <Slides>107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107</vt:i4>
      </vt:variant>
    </vt:vector>
  </HeadingPairs>
  <TitlesOfParts>
    <vt:vector size="117" baseType="lpstr">
      <vt:lpstr>Arial</vt:lpstr>
      <vt:lpstr>Calibri</vt:lpstr>
      <vt:lpstr>Gravity</vt:lpstr>
      <vt:lpstr>Melody</vt:lpstr>
      <vt:lpstr>Symbol</vt:lpstr>
      <vt:lpstr>Times New Roman</vt:lpstr>
      <vt:lpstr>Trebuchet MS</vt:lpstr>
      <vt:lpstr>sageba</vt:lpstr>
      <vt:lpstr>Acrobat Document</vt:lpstr>
      <vt:lpstr>Adobe Acrobat Document</vt:lpstr>
      <vt:lpstr>Présentation PowerPoint</vt:lpstr>
      <vt:lpstr>Présentation PowerPoint</vt:lpstr>
      <vt:lpstr>Ordre du jour</vt:lpstr>
      <vt:lpstr>Présentation PowerPoint</vt:lpstr>
      <vt:lpstr>Présentation PowerPoint</vt:lpstr>
      <vt:lpstr>Tendances climatiques pour l’été 2022 </vt:lpstr>
      <vt:lpstr>Présentation PowerPoint</vt:lpstr>
      <vt:lpstr>Présentation PowerPoint</vt:lpstr>
      <vt:lpstr>Tendances climatiques pour l’été </vt:lpstr>
      <vt:lpstr>Quels suivi et gestion réglementaire ?</vt:lpstr>
      <vt:lpstr>La réglementation</vt:lpstr>
      <vt:lpstr>Les seuils sécheresses</vt:lpstr>
      <vt:lpstr>Présentation PowerPoint</vt:lpstr>
      <vt:lpstr>Présentation PowerPoint</vt:lpstr>
      <vt:lpstr>Bilan sur le bassin de l’Automne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Valorisation du plan d’actions de l’aire d’alimentation de captage Vauciennes – Vaumoise  - Présentation du stage</vt:lpstr>
      <vt:lpstr>Présentation PowerPoint</vt:lpstr>
      <vt:lpstr>Stratégie pour l’entretien des rivières</vt:lpstr>
      <vt:lpstr>Stratégie pour l’entretien des rivières</vt:lpstr>
      <vt:lpstr>Stratégie pour l’entretien des rivières</vt:lpstr>
      <vt:lpstr>Stratégie pour l’entretien des rivières</vt:lpstr>
      <vt:lpstr>Présentation PowerPoint</vt:lpstr>
      <vt:lpstr>Présentation PowerPoint</vt:lpstr>
      <vt:lpstr>Travaux 2022 du PPRE</vt:lpstr>
      <vt:lpstr>Travaux 2022 du PPRE</vt:lpstr>
      <vt:lpstr>Présentation PowerPoint</vt:lpstr>
      <vt:lpstr>Compléments à l’étude faune-flore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DBM travaux reméandrage Ste Marie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Prochains rendez-vous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Réunion avec AESN le 8 juin 2022</vt:lpstr>
      <vt:lpstr>Réunion avec AESN le 8 juin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1. Le diagnostic du SAGEBA</vt:lpstr>
      <vt:lpstr>2. Vision et stratégie du SAGEBA</vt:lpstr>
      <vt:lpstr>3. Scénarios financiers</vt:lpstr>
      <vt:lpstr>Etape de construction d’une stratégie</vt:lpstr>
      <vt:lpstr>Etat d’avancement de la construction de la stratégie</vt:lpstr>
      <vt:lpstr>Présentation PowerPoint</vt:lpstr>
      <vt:lpstr>Présentation PowerPoint</vt:lpstr>
      <vt:lpstr>Etat financier du SAGEBA</vt:lpstr>
      <vt:lpstr>Présentation PowerPoint</vt:lpstr>
      <vt:lpstr>Présentation PowerPoint</vt:lpstr>
      <vt:lpstr>Interprétations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Automne SAGEBA</dc:creator>
  <cp:lastModifiedBy>Hélène DENTEL</cp:lastModifiedBy>
  <cp:revision>377</cp:revision>
  <cp:lastPrinted>2020-09-17T06:41:49Z</cp:lastPrinted>
  <dcterms:created xsi:type="dcterms:W3CDTF">2020-09-16T19:55:08Z</dcterms:created>
  <dcterms:modified xsi:type="dcterms:W3CDTF">2022-06-28T14:54:46Z</dcterms:modified>
</cp:coreProperties>
</file>